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 id="2147483660" r:id="rId2"/>
    <p:sldMasterId id="2147483674" r:id="rId3"/>
  </p:sldMasterIdLst>
  <p:notesMasterIdLst>
    <p:notesMasterId r:id="rId33"/>
  </p:notesMasterIdLst>
  <p:sldIdLst>
    <p:sldId id="2142533079" r:id="rId4"/>
    <p:sldId id="438" r:id="rId5"/>
    <p:sldId id="439" r:id="rId6"/>
    <p:sldId id="440" r:id="rId7"/>
    <p:sldId id="441" r:id="rId8"/>
    <p:sldId id="262" r:id="rId9"/>
    <p:sldId id="263" r:id="rId10"/>
    <p:sldId id="264" r:id="rId11"/>
    <p:sldId id="265" r:id="rId12"/>
    <p:sldId id="268" r:id="rId13"/>
    <p:sldId id="269" r:id="rId14"/>
    <p:sldId id="273" r:id="rId15"/>
    <p:sldId id="274" r:id="rId16"/>
    <p:sldId id="275" r:id="rId17"/>
    <p:sldId id="276" r:id="rId18"/>
    <p:sldId id="277" r:id="rId19"/>
    <p:sldId id="443" r:id="rId20"/>
    <p:sldId id="444" r:id="rId21"/>
    <p:sldId id="446" r:id="rId22"/>
    <p:sldId id="448" r:id="rId23"/>
    <p:sldId id="449" r:id="rId24"/>
    <p:sldId id="450" r:id="rId25"/>
    <p:sldId id="451" r:id="rId26"/>
    <p:sldId id="452" r:id="rId27"/>
    <p:sldId id="453" r:id="rId28"/>
    <p:sldId id="454" r:id="rId29"/>
    <p:sldId id="455" r:id="rId30"/>
    <p:sldId id="278" r:id="rId31"/>
    <p:sldId id="437"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IBM Plex Sans" panose="020B0503050203000203" pitchFamily="34" charset="0"/>
      <p:regular r:id="rId40"/>
      <p:bold r:id="rId41"/>
      <p:italic r:id="rId42"/>
      <p:boldItalic r:id="rId43"/>
    </p:embeddedFont>
    <p:embeddedFont>
      <p:font typeface="IBM Plex Sans ExtraLight" panose="020B0303050203000203"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82"/>
    <p:restoredTop sz="97769"/>
  </p:normalViewPr>
  <p:slideViewPr>
    <p:cSldViewPr snapToGrid="0" snapToObjects="1">
      <p:cViewPr varScale="1">
        <p:scale>
          <a:sx n="154" d="100"/>
          <a:sy n="154" d="100"/>
        </p:scale>
        <p:origin x="21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35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c4f0e46e8_4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c4f0e46e8_4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c4f0e46e8_4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c4f0e46e8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5bfb0db53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5bfb0db5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Char char="○"/>
            </a:pPr>
            <a:r>
              <a:rPr lang="en" dirty="0">
                <a:solidFill>
                  <a:schemeClr val="dk1"/>
                </a:solidFill>
              </a:rPr>
              <a:t>We have spent the past 4+ years building the Kubernetes platform upstream and making it trusted, secure &amp; enterprise ready for customers in OpenShift 3.</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In OpenShift 4, we’re putting more focus on how you install, upgrade and manage the platform day 2.</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This based on feedback from OpenShift customers and the Kubernetes user community on the biggest challenges they face</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Let’s first focus on how OpenShift is the Trusted enterprise Kubernetes platform.</a:t>
            </a: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5c88a930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5c88a9301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important thing to remember is that containers are based on Linux and the capabilities that Linux enables.  OpenShift builds from Red Hat Enterprise Linux with the RHEL CoreOS instance on the master nodes.  When determining what the OpenShift product contains, a number of additional key opensource projects have been bundled along with Kubernetes to enable additional security features for container orchestration.  And Red Hat works with dozens of ISV partners to provide base images for software in the containers used by OpenShift customers.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5bfb0db53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5bfb0db53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Char char="○"/>
            </a:pPr>
            <a:r>
              <a:rPr lang="en">
                <a:solidFill>
                  <a:schemeClr val="dk1"/>
                </a:solidFill>
              </a:rPr>
              <a:t>OpenShift 4 will also help us strengthen our hybrid cloud positioning, bringing the simplicity of the cloud everywhere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5c04e9ee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5c04e9ee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To help you manage many different OpenShift clusters we’re now also offering a SaaS-based management console that allows you to register existing OpenShift clusters and provision new ones so you can get comprehensive visibility across all your clusters</a:t>
            </a:r>
            <a:endParaRPr sz="1800"/>
          </a:p>
          <a:p>
            <a:pPr marL="457200" lvl="0" indent="-342900" algn="l" rtl="0">
              <a:spcBef>
                <a:spcPts val="0"/>
              </a:spcBef>
              <a:spcAft>
                <a:spcPts val="0"/>
              </a:spcAft>
              <a:buSzPts val="1800"/>
              <a:buChar char="●"/>
            </a:pPr>
            <a:r>
              <a:rPr lang="en" sz="1800"/>
              <a:t>Simply log on to cloud.redhat.com and you’re good to go.</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5c04e9ee5e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5c04e9ee5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Kubernetes Operators automate day 2 management tasks.  Kubernetes Operators are essentially “software-defined IT admins” or in other words, encoded workflows and routines that are part of a containerized application, or any other component that is delivered as a container and running on Kubernetes.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Because you’re translating best practices into Kubernetes concepts, you’re not reinventing the wheel and you end up with a truly hybrid application. Operators function the same no matter where they are running.</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The Operator Framework is a set of tools that helps you build and run Operators on a Kubernetes cluster, including an SDK to get you up and running quickly.</a:t>
            </a:r>
            <a:endParaRPr sz="18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5c89cb4de6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5c89cb4de6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Let’s look at a real example. Compare running Postgres in a container, using a cloud service, or using the CrunchyData Operator.</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As you can see, the Operator gives you a SaaS-like experience, with the added benefit of using an open source stack that can be run locally, and allows you to observe its components.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Or think of a data service you can sign up for at AWS, like RDS.  AWS does not need to hire a new DBA every time a customer signs up for that service.  They’ve built a lot of automation into RDS to back up, sync or rebalance the data service if needed.  And Operators give you that same functionality but for every application and the OpenShift platform itself everywhere you run Kubernetes.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That is very powerful and a tremendous benefit to help manage stateful applications at scale.</a:t>
            </a:r>
            <a:endParaRPr sz="18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5c04e9ee5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5c04e9ee5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So how do you get these operators?</a:t>
            </a:r>
            <a:endParaRPr sz="1800"/>
          </a:p>
          <a:p>
            <a:pPr marL="457200" lvl="0" indent="-342900" algn="l" rtl="0">
              <a:spcBef>
                <a:spcPts val="0"/>
              </a:spcBef>
              <a:spcAft>
                <a:spcPts val="0"/>
              </a:spcAft>
              <a:buSzPts val="1800"/>
              <a:buChar char="●"/>
            </a:pPr>
            <a:r>
              <a:rPr lang="en" sz="1800"/>
              <a:t>The Operator Hub was launched by Red Hat and our launch partners AWS, Microsoft and Google earlier this year.  It provides a single place on the internet for developers to publish operators and for customers to find and consume curated operators.  These operators meet certain quality standards so you can have the confidence they deliver what they promise.  You can deploy these operators on any Kubernetes distribution, not just OpenShift.</a:t>
            </a:r>
            <a:endParaRPr sz="1800"/>
          </a:p>
          <a:p>
            <a:pPr marL="457200" lvl="0" indent="-342900" algn="l" rtl="0">
              <a:spcBef>
                <a:spcPts val="0"/>
              </a:spcBef>
              <a:spcAft>
                <a:spcPts val="0"/>
              </a:spcAft>
              <a:buSzPts val="1800"/>
              <a:buChar char="●"/>
            </a:pPr>
            <a:r>
              <a:rPr lang="en" sz="1800"/>
              <a:t>But we’ve also integrated the OperatorHub into OpenShift where you can also find fully certified operators from our partners that meet a very high bar of quality standards.</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0b0ca7763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b0ca7763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overview of the project and what Kubernetes it</a:t>
            </a:r>
            <a:endParaRPr/>
          </a:p>
          <a:p>
            <a:pPr marL="0" lvl="0" indent="0" algn="l" rtl="0">
              <a:spcBef>
                <a:spcPts val="0"/>
              </a:spcBef>
              <a:spcAft>
                <a:spcPts val="0"/>
              </a:spcAft>
              <a:buNone/>
            </a:pPr>
            <a:endParaRPr/>
          </a:p>
          <a:p>
            <a:pPr marL="0" lvl="0" indent="0" algn="l" rtl="0">
              <a:spcBef>
                <a:spcPts val="0"/>
              </a:spcBef>
              <a:spcAft>
                <a:spcPts val="0"/>
              </a:spcAft>
              <a:buNone/>
            </a:pPr>
            <a:r>
              <a:rPr lang="en"/>
              <a:t>Note: This is currently for v1.12</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bfb0db53c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bfb0db53c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298450" algn="l" rtl="0">
              <a:lnSpc>
                <a:spcPct val="115000"/>
              </a:lnSpc>
              <a:spcBef>
                <a:spcPts val="0"/>
              </a:spcBef>
              <a:spcAft>
                <a:spcPts val="0"/>
              </a:spcAft>
              <a:buClr>
                <a:schemeClr val="dk1"/>
              </a:buClr>
              <a:buSzPts val="1100"/>
              <a:buChar char="○"/>
            </a:pPr>
            <a:r>
              <a:rPr lang="en">
                <a:solidFill>
                  <a:schemeClr val="dk1"/>
                </a:solidFill>
              </a:rPr>
              <a:t>Ultimately OpenShift is about empowering developers and we have a number of great new developer services coming to OpenShift 4</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c46b4419d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c46b4419d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matter what architecture you choose for your applications, what programming language the developers find most useful and what services you want to use as building blocks, OpenShift provides a single and consistent development model across the build, test, deploy, monitor, and review lifecycle of the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b="1"/>
              <a:t>Self-service infrastructure:</a:t>
            </a:r>
            <a:r>
              <a:rPr lang="en"/>
              <a:t> let’s developers provision what they need on-demand and skip waiting for hours, days and sometimes weeks for infrastructure resources</a:t>
            </a:r>
            <a:endParaRPr/>
          </a:p>
          <a:p>
            <a:pPr marL="0" lvl="0" indent="0" algn="l" rtl="0">
              <a:spcBef>
                <a:spcPts val="0"/>
              </a:spcBef>
              <a:spcAft>
                <a:spcPts val="0"/>
              </a:spcAft>
              <a:buNone/>
            </a:pPr>
            <a:endParaRPr/>
          </a:p>
          <a:p>
            <a:pPr marL="0" lvl="0" indent="0" algn="l" rtl="0">
              <a:spcBef>
                <a:spcPts val="0"/>
              </a:spcBef>
              <a:spcAft>
                <a:spcPts val="0"/>
              </a:spcAft>
              <a:buNone/>
            </a:pPr>
            <a:r>
              <a:rPr lang="en" b="1"/>
              <a:t>Consistent environments:</a:t>
            </a:r>
            <a:r>
              <a:rPr lang="en"/>
              <a:t> OpenShift makes sure the environment provisioned for developers and across the lifecycle of the application is consistent from the operating system, to libraries, runtime version (e.g. Java runtime) and even the application runtime in use (e.g. tomcat) in order to remove the risks originated from inconsistent environments</a:t>
            </a:r>
            <a:endParaRPr/>
          </a:p>
          <a:p>
            <a:pPr marL="0" lvl="0" indent="0" algn="l" rtl="0">
              <a:spcBef>
                <a:spcPts val="0"/>
              </a:spcBef>
              <a:spcAft>
                <a:spcPts val="0"/>
              </a:spcAft>
              <a:buNone/>
            </a:pPr>
            <a:endParaRPr/>
          </a:p>
          <a:p>
            <a:pPr marL="0" lvl="0" indent="0" algn="l" rtl="0">
              <a:spcBef>
                <a:spcPts val="0"/>
              </a:spcBef>
              <a:spcAft>
                <a:spcPts val="0"/>
              </a:spcAft>
              <a:buNone/>
            </a:pPr>
            <a:r>
              <a:rPr lang="en" b="1"/>
              <a:t>Automated build and deployment:</a:t>
            </a:r>
            <a:r>
              <a:rPr lang="en"/>
              <a:t> OpenShift gives a choice to developers, to build their containerized applications themselves or to have the platform build containers from the application source code or even binaries. The platform then automated deployment of these applications across the infrastructure based on the characteristic that the team has defined for the apps such as how much resources should get allocated and where on the infrastructure they should get deployed to be compliant with third-party licenses.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t>Continuous delivery pipelines:</a:t>
            </a:r>
            <a:r>
              <a:rPr lang="en"/>
              <a:t> OpenShift provides out-of-the-box support for CI/CD pipelines so that development teams can automated every step of the application delivery process and make sure it’s executed on every change that is made to the code or configuration of the application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t>Configuration management:</a:t>
            </a:r>
            <a:r>
              <a:rPr lang="en"/>
              <a:t> configuration and sensitive data management is built-in in the platform to ensure consistent and environment agnostic application configuration is provided to the application no matter what technologies is used to build the application and which environment it is deployed.</a:t>
            </a:r>
            <a:br>
              <a:rPr lang="en"/>
            </a:br>
            <a:br>
              <a:rPr lang="en"/>
            </a:br>
            <a:r>
              <a:rPr lang="en" b="1"/>
              <a:t>Application logs &amp; metrics:</a:t>
            </a:r>
            <a:r>
              <a:rPr lang="en"/>
              <a:t> rapid feedback is an important aspect of application development. OpenShift integrated monitoring and log management provides immediate metrics back to developers in order for them to study how the application is behaving across changes and be able to fix issues as early as possible in the application lifecycle.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c04e9ee5e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c04e9ee5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As we discussed before, OpenShift supports a very broad range of application types and frameworks.</a:t>
            </a:r>
            <a:endParaRPr sz="1800"/>
          </a:p>
          <a:p>
            <a:pPr marL="457200" lvl="0" indent="-342900" algn="l" rtl="0">
              <a:spcBef>
                <a:spcPts val="0"/>
              </a:spcBef>
              <a:spcAft>
                <a:spcPts val="0"/>
              </a:spcAft>
              <a:buSzPts val="1800"/>
              <a:buChar char="●"/>
            </a:pPr>
            <a:r>
              <a:rPr lang="en" sz="1800"/>
              <a:t>Service Mesh and Serverless are exciting technologies that make it easier to build and run microservices architectures and we support both in OpenShift 4.</a:t>
            </a:r>
            <a:endParaRPr sz="1800"/>
          </a:p>
          <a:p>
            <a:pPr marL="457200" lvl="0" indent="-342900" algn="l" rtl="0">
              <a:spcBef>
                <a:spcPts val="0"/>
              </a:spcBef>
              <a:spcAft>
                <a:spcPts val="0"/>
              </a:spcAft>
              <a:buSzPts val="1800"/>
              <a:buChar char="●"/>
            </a:pPr>
            <a:r>
              <a:rPr lang="en" sz="1800"/>
              <a:t>Service Mesh provides networking capabilities at the application layer so that application components can discover services and communicate with one another.  OpenShift also supports monitoring and tracing of inter-application network traffic using Kiali, Jaeger and Istio framework underneath.</a:t>
            </a:r>
            <a:endParaRPr sz="1800"/>
          </a:p>
          <a:p>
            <a:pPr marL="457200" lvl="0" indent="-342900" algn="l" rtl="0">
              <a:spcBef>
                <a:spcPts val="0"/>
              </a:spcBef>
              <a:spcAft>
                <a:spcPts val="0"/>
              </a:spcAft>
              <a:buSzPts val="1800"/>
              <a:buChar char="●"/>
            </a:pPr>
            <a:r>
              <a:rPr lang="en" sz="1800"/>
              <a:t>Serverless is less mature at this stage and we have announced support for a number of event sources on the knative framework including Azure Functions, OpenWhisk and Camel K.</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5c04e9ee5e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5c04e9ee5e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In terms of developer tools, CodeReady Workspaces provides an Eclipse Che-based developer IDE that is tightly integrated with OpenShift.  CodeReady Workspaces provides support for development teams to build applications together.</a:t>
            </a:r>
            <a:endParaRPr sz="1800"/>
          </a:p>
          <a:p>
            <a:pPr marL="457200" lvl="0" indent="-342900" algn="l" rtl="0">
              <a:spcBef>
                <a:spcPts val="0"/>
              </a:spcBef>
              <a:spcAft>
                <a:spcPts val="0"/>
              </a:spcAft>
              <a:buSzPts val="1800"/>
              <a:buChar char="●"/>
            </a:pPr>
            <a:r>
              <a:rPr lang="en" sz="1800"/>
              <a:t>But even if you’re using Visual Studio Code, Intelli-J or any other IDE, OpenShift plug ins allow you to use your existing tools yet deploy your apps on OpenShift.</a:t>
            </a:r>
            <a:endParaRPr sz="1800"/>
          </a:p>
          <a:p>
            <a:pPr marL="457200" lvl="0" indent="-342900" algn="l" rtl="0">
              <a:spcBef>
                <a:spcPts val="0"/>
              </a:spcBef>
              <a:spcAft>
                <a:spcPts val="0"/>
              </a:spcAft>
              <a:buSzPts val="1800"/>
              <a:buChar char="●"/>
            </a:pPr>
            <a:r>
              <a:rPr lang="en" sz="1800"/>
              <a:t>And for command line users, odo gives you a very powerful CLI to deploy applications on the command line.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5c46b4419d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5c46b4419d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power of OpenShift is not only in its own capabilities but also in the broad ecosystem of products, vendors, cloud providers and partners that enrich the platform with complimentary services. </a:t>
            </a:r>
            <a:endParaRPr/>
          </a:p>
          <a:p>
            <a:pPr marL="0" lvl="0" indent="0" algn="l" rtl="0">
              <a:spcBef>
                <a:spcPts val="0"/>
              </a:spcBef>
              <a:spcAft>
                <a:spcPts val="0"/>
              </a:spcAft>
              <a:buNone/>
            </a:pPr>
            <a:endParaRPr/>
          </a:p>
          <a:p>
            <a:pPr marL="0" lvl="0" indent="0" algn="l" rtl="0">
              <a:spcBef>
                <a:spcPts val="0"/>
              </a:spcBef>
              <a:spcAft>
                <a:spcPts val="0"/>
              </a:spcAft>
              <a:buNone/>
            </a:pPr>
            <a:r>
              <a:rPr lang="en" b="1"/>
              <a:t>Red Hat portfolio:</a:t>
            </a:r>
            <a:r>
              <a:rPr lang="en"/>
              <a:t> Red Hat portfolio of middleware services like application platform, integration and messaging, business rules, etc provides a set of well-integrated building blocks for application developers to build new application faster or migrate their existing applications that use these technology to OpenShift and become more agile. Red Hat Quay Registry is an enterprise registry that adds a complete container image lifecycle management solution to the OpenShift platform.</a:t>
            </a:r>
            <a:endParaRPr/>
          </a:p>
          <a:p>
            <a:pPr marL="0" lvl="0" indent="0" algn="l" rtl="0">
              <a:spcBef>
                <a:spcPts val="0"/>
              </a:spcBef>
              <a:spcAft>
                <a:spcPts val="0"/>
              </a:spcAft>
              <a:buNone/>
            </a:pPr>
            <a:endParaRPr/>
          </a:p>
          <a:p>
            <a:pPr marL="0" lvl="0" indent="0" algn="l" rtl="0">
              <a:spcBef>
                <a:spcPts val="0"/>
              </a:spcBef>
              <a:spcAft>
                <a:spcPts val="0"/>
              </a:spcAft>
              <a:buNone/>
            </a:pPr>
            <a:r>
              <a:rPr lang="en" b="1"/>
              <a:t>Third-party ISVs:</a:t>
            </a:r>
            <a:r>
              <a:rPr lang="en"/>
              <a:t> OpenShift recognizes that organizations have standardized on different vendors for storage, network, application services, monitoring, etc and therefore has a vibrant partner community with 200+ certified software vendors so that customers can take advantage of the wide array of offering from these partners for their applications on OpenShift.</a:t>
            </a:r>
            <a:endParaRPr/>
          </a:p>
          <a:p>
            <a:pPr marL="0" lvl="0" indent="0" algn="l" rtl="0">
              <a:spcBef>
                <a:spcPts val="0"/>
              </a:spcBef>
              <a:spcAft>
                <a:spcPts val="0"/>
              </a:spcAft>
              <a:buNone/>
            </a:pPr>
            <a:endParaRPr/>
          </a:p>
          <a:p>
            <a:pPr marL="0" lvl="0" indent="0" algn="l" rtl="0">
              <a:spcBef>
                <a:spcPts val="0"/>
              </a:spcBef>
              <a:spcAft>
                <a:spcPts val="0"/>
              </a:spcAft>
              <a:buNone/>
            </a:pPr>
            <a:r>
              <a:rPr lang="en" b="1"/>
              <a:t>Cloud services:</a:t>
            </a:r>
            <a:r>
              <a:rPr lang="en"/>
              <a:t> OpenShift service broker enables organizations to integrate and expose public cloud services from Amazon, Microsoft, Google, etc to their developers on OpenShift and allow them to provide a native OpenShift experience for building applications using these cloud services all within OpenShift.</a:t>
            </a:r>
            <a:endParaRPr/>
          </a:p>
          <a:p>
            <a:pPr marL="0" lvl="0" indent="0" algn="l" rtl="0">
              <a:spcBef>
                <a:spcPts val="0"/>
              </a:spcBef>
              <a:spcAft>
                <a:spcPts val="0"/>
              </a:spcAft>
              <a:buNone/>
            </a:pPr>
            <a:endParaRPr/>
          </a:p>
          <a:p>
            <a:pPr marL="0" lvl="0" indent="0" algn="l" rtl="0">
              <a:spcBef>
                <a:spcPts val="0"/>
              </a:spcBef>
              <a:spcAft>
                <a:spcPts val="0"/>
              </a:spcAft>
              <a:buNone/>
            </a:pPr>
            <a:r>
              <a:rPr lang="en" b="1"/>
              <a:t>RHEL ecosystem:</a:t>
            </a:r>
            <a:r>
              <a:rPr lang="en"/>
              <a:t> OpenShift is powered by Red Hat Enterprise Linux technologies and takes advantage of the rich ecosystem of certified hardware, virtualization, cloud and service providers for Red Hat Enterprise Linux which allows OpenShift to run reliably on any infrastructure.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9fc81a0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9fc81a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first question always asked</a:t>
            </a:r>
            <a:endParaRPr/>
          </a:p>
          <a:p>
            <a:pPr marL="457200" lvl="0" indent="-298450" algn="l" rtl="0">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9fc81a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9fc81a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marL="457200" lvl="0" indent="-298450" algn="l" rtl="0">
              <a:spcBef>
                <a:spcPts val="0"/>
              </a:spcBef>
              <a:spcAft>
                <a:spcPts val="0"/>
              </a:spcAft>
              <a:buSzPts val="1100"/>
              <a:buChar char="●"/>
            </a:pPr>
            <a:r>
              <a:rPr lang="en"/>
              <a:t>borg is the man behind the curtain managing everything in google</a:t>
            </a:r>
            <a:endParaRPr/>
          </a:p>
          <a:p>
            <a:pPr marL="457200" lvl="0" indent="-298450" algn="l" rtl="0">
              <a:spcBef>
                <a:spcPts val="0"/>
              </a:spcBef>
              <a:spcAft>
                <a:spcPts val="0"/>
              </a:spcAft>
              <a:buSzPts val="1100"/>
              <a:buChar char="●"/>
            </a:pPr>
            <a:r>
              <a:rPr lang="en"/>
              <a:t>Kubernetes is loosely coupled, meaning that all the components have little knowledge of each other and function independently.</a:t>
            </a:r>
            <a:endParaRPr/>
          </a:p>
          <a:p>
            <a:pPr marL="914400" lvl="1" indent="-298450" algn="l" rtl="0">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09fc81a0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9fc81a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linux kernel of distributed systems</a:t>
            </a:r>
            <a:endParaRPr/>
          </a:p>
          <a:p>
            <a:pPr marL="457200" lvl="0" indent="-298450" algn="l" rtl="0">
              <a:spcBef>
                <a:spcPts val="0"/>
              </a:spcBef>
              <a:spcAft>
                <a:spcPts val="0"/>
              </a:spcAft>
              <a:buSzPts val="1100"/>
              <a:buChar char="●"/>
            </a:pPr>
            <a:r>
              <a:rPr lang="en"/>
              <a:t>Sort of like a hypervisors, in that it abstracts away the underlying host resources and shares them in a normalized way.</a:t>
            </a:r>
            <a:endParaRPr/>
          </a:p>
          <a:p>
            <a:pPr marL="457200" lvl="0" indent="-298450" algn="l" rtl="0">
              <a:spcBef>
                <a:spcPts val="0"/>
              </a:spcBef>
              <a:spcAft>
                <a:spcPts val="0"/>
              </a:spcAft>
              <a:buSzPts val="1100"/>
              <a:buChar char="●"/>
            </a:pPr>
            <a:r>
              <a:rPr lang="en">
                <a:solidFill>
                  <a:schemeClr val="dk1"/>
                </a:solidFill>
              </a:rPr>
              <a:t>the underlying substrate or platform to build your applications and tools on top of</a:t>
            </a:r>
            <a:endParaRPr/>
          </a:p>
          <a:p>
            <a:pPr marL="457200" lvl="0" indent="-298450" algn="l" rtl="0">
              <a:spcBef>
                <a:spcPts val="0"/>
              </a:spcBef>
              <a:spcAft>
                <a:spcPts val="0"/>
              </a:spcAft>
              <a:buSzPts val="1100"/>
              <a:buChar char="●"/>
            </a:pPr>
            <a:r>
              <a:rPr lang="en"/>
              <a:t>Think of Kubernetes like a higher-level language for your application architecture.</a:t>
            </a:r>
            <a:endParaRPr/>
          </a:p>
          <a:p>
            <a:pPr marL="914400" lvl="1" indent="-298450" algn="l" rtl="0">
              <a:spcBef>
                <a:spcPts val="0"/>
              </a:spcBef>
              <a:spcAft>
                <a:spcPts val="0"/>
              </a:spcAft>
              <a:buSzPts val="1100"/>
              <a:buChar char="○"/>
            </a:pPr>
            <a:r>
              <a:rPr lang="en"/>
              <a:t>you describe what you need and it tries to resolve it</a:t>
            </a:r>
            <a:endParaRPr/>
          </a:p>
          <a:p>
            <a:pPr marL="914400" lvl="1" indent="-298450" algn="l" rtl="0">
              <a:spcBef>
                <a:spcPts val="0"/>
              </a:spcBef>
              <a:spcAft>
                <a:spcPts val="0"/>
              </a:spcAft>
              <a:buSzPts val="1100"/>
              <a:buChar char="○"/>
            </a:pPr>
            <a:r>
              <a:rPr lang="en">
                <a:solidFill>
                  <a:schemeClr val="dk1"/>
                </a:solidFill>
              </a:rPr>
              <a:t>with that in mind, it acts as an engine to resolve state using the abstracted resources to deploy and manage your application.</a:t>
            </a:r>
            <a:endParaRPr/>
          </a:p>
          <a:p>
            <a:pPr marL="457200" lvl="0" indent="-298450" algn="l" rtl="0">
              <a:spcBef>
                <a:spcPts val="0"/>
              </a:spcBef>
              <a:spcAft>
                <a:spcPts val="0"/>
              </a:spcAft>
              <a:buSzPts val="1100"/>
              <a:buChar char="●"/>
            </a:pPr>
            <a:r>
              <a:rPr lang="en"/>
              <a:t>It is declarative, and not imperative. You tell it or “declare” what you want, and it figures out the rest.</a:t>
            </a:r>
            <a:endParaRPr/>
          </a:p>
          <a:p>
            <a:pPr marL="914400" lvl="1" indent="-298450" algn="l" rtl="0">
              <a:spcBef>
                <a:spcPts val="0"/>
              </a:spcBef>
              <a:spcAft>
                <a:spcPts val="0"/>
              </a:spcAft>
              <a:buSzPts val="1100"/>
              <a:buChar char="○"/>
            </a:pPr>
            <a:r>
              <a:rPr lang="en"/>
              <a:t>imperative you tell something every step you want it to do</a:t>
            </a:r>
            <a:endParaRPr/>
          </a:p>
          <a:p>
            <a:pPr marL="914400" lvl="1" indent="-298450" algn="l" rtl="0">
              <a:spcBef>
                <a:spcPts val="0"/>
              </a:spcBef>
              <a:spcAft>
                <a:spcPts val="0"/>
              </a:spcAft>
              <a:buSzPts val="1100"/>
              <a:buChar char="○"/>
            </a:pPr>
            <a:r>
              <a:rPr lang="en"/>
              <a:t>declarative you tell it what you want it to be, and it figures it out</a:t>
            </a:r>
            <a:endParaRPr/>
          </a:p>
          <a:p>
            <a:pPr marL="914400" lvl="1" indent="-298450" algn="l" rtl="0">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9873264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9873264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Everything here requires some level of configuration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a73fac6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a73fac6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Single biggest value-add Kubernetes can offer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chemeClr val="bg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8" name="Google Shape;18;p3"/>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3004-537D-4E75-90BC-332C691F9E6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761BDC-2F4D-4BA9-8F07-A393368A0E4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C51AE9-C5B4-43FE-BF1E-6952B275BEA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244067-2DEF-4DD8-BBF0-E7782AC7114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01DA897-9CA6-4305-9CB4-9F2665E43BB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13F3B9-4763-478C-829F-8A907A843B54}"/>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8" name="Footer Placeholder 7">
            <a:extLst>
              <a:ext uri="{FF2B5EF4-FFF2-40B4-BE49-F238E27FC236}">
                <a16:creationId xmlns:a16="http://schemas.microsoft.com/office/drawing/2014/main" id="{6B1BCA14-BE9D-403F-889C-376143A500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17CB2-E7CC-4DFB-9D9B-D1FFD91B35B1}"/>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227139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1A63-0EB0-46B5-86AE-645A7B139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5E252-0610-4B01-89D6-9154EBC9E293}"/>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4" name="Footer Placeholder 3">
            <a:extLst>
              <a:ext uri="{FF2B5EF4-FFF2-40B4-BE49-F238E27FC236}">
                <a16:creationId xmlns:a16="http://schemas.microsoft.com/office/drawing/2014/main" id="{0F38C779-738D-48FD-A07A-8774065BA4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2F7D48-B9DA-41DD-97FD-953A281039D3}"/>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287805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7C825-E168-4787-813D-E96A9863413A}"/>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3" name="Footer Placeholder 2">
            <a:extLst>
              <a:ext uri="{FF2B5EF4-FFF2-40B4-BE49-F238E27FC236}">
                <a16:creationId xmlns:a16="http://schemas.microsoft.com/office/drawing/2014/main" id="{F98CF052-8253-40EF-991F-9A6C5FF89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299712-BAEE-46E9-8733-F845CC1F9BF5}"/>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228836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CC50-31FE-46AC-A701-13155D2E4B5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72DA7BD-AC50-43CB-A854-D1D63FD57EF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5C817C-A4DB-4242-BC29-4F022158E5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1CF3149-DA5E-4934-A56E-B671E2A6C149}"/>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6" name="Footer Placeholder 5">
            <a:extLst>
              <a:ext uri="{FF2B5EF4-FFF2-40B4-BE49-F238E27FC236}">
                <a16:creationId xmlns:a16="http://schemas.microsoft.com/office/drawing/2014/main" id="{8282D607-0C43-4605-8751-12C2E4CDB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4D62F-3DCD-4B4B-818A-AF13ADB7D18E}"/>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1211429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E29DE-6EB2-488C-BDFE-3EC45BD75A6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50F4B8D-3843-42DF-A544-072E5679434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5AD84F1-E551-4692-B51C-9F6065C1B5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8417A22-4557-49A4-BD0D-07F8EA826D1F}"/>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6" name="Footer Placeholder 5">
            <a:extLst>
              <a:ext uri="{FF2B5EF4-FFF2-40B4-BE49-F238E27FC236}">
                <a16:creationId xmlns:a16="http://schemas.microsoft.com/office/drawing/2014/main" id="{A696F142-FF49-46C1-93E8-00033F0F3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75C33D-841B-4F52-95B4-587899702FC6}"/>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1973013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B40E-2AD3-43EB-BA4A-9D7E9B58A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36E841-7AE9-44F7-B008-941C2C1B4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0375A5-6C4B-4634-8E90-DE81B1B4E1EB}"/>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2BA07A87-C79D-42AA-B6D1-443A60476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55B2F-264B-4D31-A829-523595A83A5F}"/>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571816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46AEBF-5D22-4AC5-9FAD-2F1226A12315}"/>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31256-E5CF-44A3-B3A3-C16F35095CA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12933-D519-42E7-B348-E175B469E750}"/>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175A2590-DB76-46C0-83D3-42F1B1D27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9AE17-0E54-429F-81C1-1D49EB485963}"/>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314577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only 2">
  <p:cSld name="text only 2">
    <p:spTree>
      <p:nvGrpSpPr>
        <p:cNvPr id="1" name="Shape 195"/>
        <p:cNvGrpSpPr/>
        <p:nvPr/>
      </p:nvGrpSpPr>
      <p:grpSpPr>
        <a:xfrm>
          <a:off x="0" y="0"/>
          <a:ext cx="0" cy="0"/>
          <a:chOff x="0" y="0"/>
          <a:chExt cx="0" cy="0"/>
        </a:xfrm>
      </p:grpSpPr>
      <p:sp>
        <p:nvSpPr>
          <p:cNvPr id="196" name="Google Shape;196;p25"/>
          <p:cNvSpPr txBox="1">
            <a:spLocks noGrp="1"/>
          </p:cNvSpPr>
          <p:nvPr>
            <p:ph type="body" idx="1"/>
          </p:nvPr>
        </p:nvSpPr>
        <p:spPr>
          <a:xfrm>
            <a:off x="826700" y="1625925"/>
            <a:ext cx="7490700" cy="2644800"/>
          </a:xfrm>
          <a:prstGeom prst="rect">
            <a:avLst/>
          </a:prstGeom>
        </p:spPr>
        <p:txBody>
          <a:bodyPr spcFirstLastPara="1" wrap="square" lIns="0" tIns="0" rIns="0" bIns="0" anchor="t" anchorCtr="0">
            <a:noAutofit/>
          </a:bodyPr>
          <a:lstStyle>
            <a:lvl1pPr marL="457189" lvl="0" indent="-292093" rtl="0">
              <a:spcBef>
                <a:spcPts val="0"/>
              </a:spcBef>
              <a:spcAft>
                <a:spcPts val="0"/>
              </a:spcAft>
              <a:buSzPts val="1000"/>
              <a:buFont typeface="Proxima Nova"/>
              <a:buChar char="●"/>
              <a:defRPr>
                <a:latin typeface="Proxima Nova"/>
                <a:ea typeface="Proxima Nova"/>
                <a:cs typeface="Proxima Nova"/>
                <a:sym typeface="Proxima Nova"/>
              </a:defRPr>
            </a:lvl1pPr>
            <a:lvl2pPr marL="914378" lvl="1" indent="-292093" rtl="0">
              <a:spcBef>
                <a:spcPts val="1600"/>
              </a:spcBef>
              <a:spcAft>
                <a:spcPts val="0"/>
              </a:spcAft>
              <a:buSzPts val="1000"/>
              <a:buFont typeface="Proxima Nova"/>
              <a:buChar char="○"/>
              <a:defRPr>
                <a:latin typeface="Proxima Nova"/>
                <a:ea typeface="Proxima Nova"/>
                <a:cs typeface="Proxima Nova"/>
                <a:sym typeface="Proxima Nova"/>
              </a:defRPr>
            </a:lvl2pPr>
            <a:lvl3pPr marL="1371566" lvl="2" indent="-292093" rtl="0">
              <a:spcBef>
                <a:spcPts val="1600"/>
              </a:spcBef>
              <a:spcAft>
                <a:spcPts val="0"/>
              </a:spcAft>
              <a:buSzPts val="1000"/>
              <a:buFont typeface="Proxima Nova"/>
              <a:buChar char="■"/>
              <a:defRPr>
                <a:latin typeface="Proxima Nova"/>
                <a:ea typeface="Proxima Nova"/>
                <a:cs typeface="Proxima Nova"/>
                <a:sym typeface="Proxima Nova"/>
              </a:defRPr>
            </a:lvl3pPr>
            <a:lvl4pPr marL="1828754" lvl="3" indent="-292093" rtl="0">
              <a:spcBef>
                <a:spcPts val="1600"/>
              </a:spcBef>
              <a:spcAft>
                <a:spcPts val="0"/>
              </a:spcAft>
              <a:buSzPts val="1000"/>
              <a:buFont typeface="Proxima Nova"/>
              <a:buChar char="●"/>
              <a:defRPr>
                <a:latin typeface="Proxima Nova"/>
                <a:ea typeface="Proxima Nova"/>
                <a:cs typeface="Proxima Nova"/>
                <a:sym typeface="Proxima Nova"/>
              </a:defRPr>
            </a:lvl4pPr>
            <a:lvl5pPr marL="2285943" lvl="4" indent="-292093" rtl="0">
              <a:spcBef>
                <a:spcPts val="1600"/>
              </a:spcBef>
              <a:spcAft>
                <a:spcPts val="0"/>
              </a:spcAft>
              <a:buSzPts val="1000"/>
              <a:buFont typeface="Proxima Nova"/>
              <a:buChar char="○"/>
              <a:defRPr>
                <a:latin typeface="Proxima Nova"/>
                <a:ea typeface="Proxima Nova"/>
                <a:cs typeface="Proxima Nova"/>
                <a:sym typeface="Proxima Nova"/>
              </a:defRPr>
            </a:lvl5pPr>
            <a:lvl6pPr marL="2743132" lvl="5" indent="-292093" rtl="0">
              <a:spcBef>
                <a:spcPts val="1600"/>
              </a:spcBef>
              <a:spcAft>
                <a:spcPts val="0"/>
              </a:spcAft>
              <a:buSzPts val="1000"/>
              <a:buFont typeface="Proxima Nova"/>
              <a:buChar char="■"/>
              <a:defRPr>
                <a:latin typeface="Proxima Nova"/>
                <a:ea typeface="Proxima Nova"/>
                <a:cs typeface="Proxima Nova"/>
                <a:sym typeface="Proxima Nova"/>
              </a:defRPr>
            </a:lvl6pPr>
            <a:lvl7pPr marL="3200320" lvl="6" indent="-292093" rtl="0">
              <a:spcBef>
                <a:spcPts val="1600"/>
              </a:spcBef>
              <a:spcAft>
                <a:spcPts val="0"/>
              </a:spcAft>
              <a:buSzPts val="1000"/>
              <a:buFont typeface="Proxima Nova"/>
              <a:buChar char="●"/>
              <a:defRPr>
                <a:latin typeface="Proxima Nova"/>
                <a:ea typeface="Proxima Nova"/>
                <a:cs typeface="Proxima Nova"/>
                <a:sym typeface="Proxima Nova"/>
              </a:defRPr>
            </a:lvl7pPr>
            <a:lvl8pPr marL="3657509" lvl="7" indent="-292093" rtl="0">
              <a:spcBef>
                <a:spcPts val="1600"/>
              </a:spcBef>
              <a:spcAft>
                <a:spcPts val="0"/>
              </a:spcAft>
              <a:buSzPts val="1000"/>
              <a:buFont typeface="Proxima Nova"/>
              <a:buChar char="○"/>
              <a:defRPr>
                <a:latin typeface="Proxima Nova"/>
                <a:ea typeface="Proxima Nova"/>
                <a:cs typeface="Proxima Nova"/>
                <a:sym typeface="Proxima Nova"/>
              </a:defRPr>
            </a:lvl8pPr>
            <a:lvl9pPr marL="4114697" lvl="8" indent="-292093" rtl="0">
              <a:spcBef>
                <a:spcPts val="1600"/>
              </a:spcBef>
              <a:spcAft>
                <a:spcPts val="1600"/>
              </a:spcAft>
              <a:buSzPts val="1000"/>
              <a:buFont typeface="Proxima Nova"/>
              <a:buChar char="■"/>
              <a:defRPr>
                <a:latin typeface="Proxima Nova"/>
                <a:ea typeface="Proxima Nova"/>
                <a:cs typeface="Proxima Nova"/>
                <a:sym typeface="Proxima Nova"/>
              </a:defRPr>
            </a:lvl9pPr>
          </a:lstStyle>
          <a:p>
            <a:endParaRPr/>
          </a:p>
        </p:txBody>
      </p:sp>
      <p:sp>
        <p:nvSpPr>
          <p:cNvPr id="197" name="Google Shape;197;p25"/>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sp>
        <p:nvSpPr>
          <p:cNvPr id="198" name="Google Shape;198;p25"/>
          <p:cNvSpPr txBox="1">
            <a:spLocks noGrp="1"/>
          </p:cNvSpPr>
          <p:nvPr>
            <p:ph type="subTitle" idx="2"/>
          </p:nvPr>
        </p:nvSpPr>
        <p:spPr>
          <a:xfrm>
            <a:off x="826650" y="929775"/>
            <a:ext cx="7490700" cy="65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30175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1314450" y="709500"/>
            <a:ext cx="6515100" cy="7257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cxnSp>
        <p:nvCxnSpPr>
          <p:cNvPr id="136" name="Google Shape;136;p14"/>
          <p:cNvCxnSpPr/>
          <p:nvPr/>
        </p:nvCxnSpPr>
        <p:spPr>
          <a:xfrm rot="10800000">
            <a:off x="335831" y="150"/>
            <a:ext cx="0" cy="664800"/>
          </a:xfrm>
          <a:prstGeom prst="straightConnector1">
            <a:avLst/>
          </a:prstGeom>
          <a:noFill/>
          <a:ln w="9525" cap="flat" cmpd="sng">
            <a:solidFill>
              <a:srgbClr val="EE0000"/>
            </a:solidFill>
            <a:prstDash val="solid"/>
            <a:round/>
            <a:headEnd type="none" w="med" len="med"/>
            <a:tailEnd type="none" w="med" len="med"/>
          </a:ln>
        </p:spPr>
      </p:cxnSp>
      <p:sp>
        <p:nvSpPr>
          <p:cNvPr id="137" name="Google Shape;137;p14"/>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a:endParaRPr/>
          </a:p>
        </p:txBody>
      </p:sp>
      <p:cxnSp>
        <p:nvCxnSpPr>
          <p:cNvPr id="138" name="Google Shape;138;p14"/>
          <p:cNvCxnSpPr/>
          <p:nvPr/>
        </p:nvCxnSpPr>
        <p:spPr>
          <a:xfrm rot="10800000">
            <a:off x="335825" y="4800900"/>
            <a:ext cx="0" cy="342600"/>
          </a:xfrm>
          <a:prstGeom prst="straightConnector1">
            <a:avLst/>
          </a:prstGeom>
          <a:noFill/>
          <a:ln w="9525" cap="flat" cmpd="sng">
            <a:solidFill>
              <a:srgbClr val="EE0000"/>
            </a:solidFill>
            <a:prstDash val="solid"/>
            <a:round/>
            <a:headEnd type="none" w="med" len="med"/>
            <a:tailEnd type="none" w="med" len="med"/>
          </a:ln>
        </p:spPr>
      </p:cxnSp>
      <p:sp>
        <p:nvSpPr>
          <p:cNvPr id="139" name="Google Shape;139;p1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pic>
        <p:nvPicPr>
          <p:cNvPr id="140" name="Google Shape;140;p14"/>
          <p:cNvPicPr preferRelativeResize="0"/>
          <p:nvPr/>
        </p:nvPicPr>
        <p:blipFill rotWithShape="1">
          <a:blip r:embed="rId2" cstate="print">
            <a:alphaModFix/>
            <a:extLst>
              <a:ext uri="{28A0092B-C50C-407E-A947-70E740481C1C}">
                <a14:useLocalDpi xmlns:a14="http://schemas.microsoft.com/office/drawing/2010/main"/>
              </a:ext>
            </a:extLst>
          </a:blip>
          <a:srcRect t="327" b="317"/>
          <a:stretch/>
        </p:blipFill>
        <p:spPr>
          <a:xfrm>
            <a:off x="8033461" y="4734939"/>
            <a:ext cx="731888" cy="171091"/>
          </a:xfrm>
          <a:prstGeom prst="rect">
            <a:avLst/>
          </a:prstGeom>
          <a:noFill/>
          <a:ln>
            <a:noFill/>
          </a:ln>
        </p:spPr>
      </p:pic>
      <p:sp>
        <p:nvSpPr>
          <p:cNvPr id="141" name="Google Shape;141;p14"/>
          <p:cNvSpPr txBox="1">
            <a:spLocks noGrp="1"/>
          </p:cNvSpPr>
          <p:nvPr>
            <p:ph type="subTitle" idx="2"/>
          </p:nvPr>
        </p:nvSpPr>
        <p:spPr>
          <a:xfrm>
            <a:off x="663788" y="4627163"/>
            <a:ext cx="6887100" cy="4197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a:endParaRPr/>
          </a:p>
        </p:txBody>
      </p:sp>
    </p:spTree>
    <p:extLst>
      <p:ext uri="{BB962C8B-B14F-4D97-AF65-F5344CB8AC3E}">
        <p14:creationId xmlns:p14="http://schemas.microsoft.com/office/powerpoint/2010/main" val="1795400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BD78D-C6BE-9148-8875-717BE77BEC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28600"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 2019 IBM Corporation</a:t>
            </a:r>
            <a:endParaRPr lang="en-US" dirty="0"/>
          </a:p>
        </p:txBody>
      </p:sp>
      <p:pic>
        <p:nvPicPr>
          <p:cNvPr id="10" name="Picture 9">
            <a:extLst>
              <a:ext uri="{FF2B5EF4-FFF2-40B4-BE49-F238E27FC236}">
                <a16:creationId xmlns:a16="http://schemas.microsoft.com/office/drawing/2014/main" id="{50876D31-8AE5-1C4A-AF55-ED311B815D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65918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chemeClr val="bg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Tree>
    <p:extLst>
      <p:ext uri="{BB962C8B-B14F-4D97-AF65-F5344CB8AC3E}">
        <p14:creationId xmlns:p14="http://schemas.microsoft.com/office/powerpoint/2010/main" val="86869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0587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524530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24293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2705727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4141007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2019 IBM Corporation</a:t>
            </a:r>
          </a:p>
        </p:txBody>
      </p:sp>
    </p:spTree>
    <p:extLst>
      <p:ext uri="{BB962C8B-B14F-4D97-AF65-F5344CB8AC3E}">
        <p14:creationId xmlns:p14="http://schemas.microsoft.com/office/powerpoint/2010/main" val="2941773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651973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072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5024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0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cstate="print">
            <a:alphaModFix amt="5000"/>
            <a:extLst>
              <a:ext uri="{28A0092B-C50C-407E-A947-70E740481C1C}">
                <a14:useLocalDpi xmlns:a14="http://schemas.microsoft.com/office/drawing/2010/main"/>
              </a:ext>
            </a:extLst>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2752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05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142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3456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44346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9156048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9715934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1212486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45331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5518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White">
  <p:cSld name="CUSTOM">
    <p:spTree>
      <p:nvGrpSpPr>
        <p:cNvPr id="1" name="Shape 46"/>
        <p:cNvGrpSpPr/>
        <p:nvPr/>
      </p:nvGrpSpPr>
      <p:grpSpPr>
        <a:xfrm>
          <a:off x="0" y="0"/>
          <a:ext cx="0" cy="0"/>
          <a:chOff x="0" y="0"/>
          <a:chExt cx="0" cy="0"/>
        </a:xfrm>
      </p:grpSpPr>
      <p:pic>
        <p:nvPicPr>
          <p:cNvPr id="47" name="Google Shape;47;p9"/>
          <p:cNvPicPr preferRelativeResize="0"/>
          <p:nvPr/>
        </p:nvPicPr>
        <p:blipFill>
          <a:blip r:embed="rId2" cstate="print">
            <a:alphaModFix amt="3000"/>
            <a:extLst>
              <a:ext uri="{28A0092B-C50C-407E-A947-70E740481C1C}">
                <a14:useLocalDpi xmlns:a14="http://schemas.microsoft.com/office/drawing/2010/main"/>
              </a:ext>
            </a:extLst>
          </a:blip>
          <a:stretch>
            <a:fillRect/>
          </a:stretch>
        </p:blipFill>
        <p:spPr>
          <a:xfrm>
            <a:off x="2000250" y="0"/>
            <a:ext cx="5143498" cy="5143498"/>
          </a:xfrm>
          <a:prstGeom prst="rect">
            <a:avLst/>
          </a:prstGeom>
          <a:noFill/>
          <a:ln>
            <a:noFill/>
          </a:ln>
        </p:spPr>
      </p:pic>
      <p:sp>
        <p:nvSpPr>
          <p:cNvPr id="48" name="Google Shape;48;p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22190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329930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551540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3061727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1774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5515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3673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216281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9281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42980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only 2">
  <p:cSld name="text only 2">
    <p:spTree>
      <p:nvGrpSpPr>
        <p:cNvPr id="1" name="Shape 195"/>
        <p:cNvGrpSpPr/>
        <p:nvPr/>
      </p:nvGrpSpPr>
      <p:grpSpPr>
        <a:xfrm>
          <a:off x="0" y="0"/>
          <a:ext cx="0" cy="0"/>
          <a:chOff x="0" y="0"/>
          <a:chExt cx="0" cy="0"/>
        </a:xfrm>
      </p:grpSpPr>
      <p:sp>
        <p:nvSpPr>
          <p:cNvPr id="196" name="Google Shape;196;p25"/>
          <p:cNvSpPr txBox="1">
            <a:spLocks noGrp="1"/>
          </p:cNvSpPr>
          <p:nvPr>
            <p:ph type="body" idx="1"/>
          </p:nvPr>
        </p:nvSpPr>
        <p:spPr>
          <a:xfrm>
            <a:off x="826700" y="1625925"/>
            <a:ext cx="7490700" cy="2644800"/>
          </a:xfrm>
          <a:prstGeom prst="rect">
            <a:avLst/>
          </a:prstGeom>
        </p:spPr>
        <p:txBody>
          <a:bodyPr spcFirstLastPara="1" wrap="square" lIns="0" tIns="0" rIns="0" bIns="0" anchor="t" anchorCtr="0">
            <a:noAutofit/>
          </a:bodyPr>
          <a:lstStyle>
            <a:lvl1pPr marL="457189" lvl="0" indent="-292093" rtl="0">
              <a:spcBef>
                <a:spcPts val="0"/>
              </a:spcBef>
              <a:spcAft>
                <a:spcPts val="0"/>
              </a:spcAft>
              <a:buSzPts val="1000"/>
              <a:buFont typeface="Proxima Nova"/>
              <a:buChar char="●"/>
              <a:defRPr>
                <a:latin typeface="Proxima Nova"/>
                <a:ea typeface="Proxima Nova"/>
                <a:cs typeface="Proxima Nova"/>
                <a:sym typeface="Proxima Nova"/>
              </a:defRPr>
            </a:lvl1pPr>
            <a:lvl2pPr marL="914378" lvl="1" indent="-292093" rtl="0">
              <a:spcBef>
                <a:spcPts val="1600"/>
              </a:spcBef>
              <a:spcAft>
                <a:spcPts val="0"/>
              </a:spcAft>
              <a:buSzPts val="1000"/>
              <a:buFont typeface="Proxima Nova"/>
              <a:buChar char="○"/>
              <a:defRPr>
                <a:latin typeface="Proxima Nova"/>
                <a:ea typeface="Proxima Nova"/>
                <a:cs typeface="Proxima Nova"/>
                <a:sym typeface="Proxima Nova"/>
              </a:defRPr>
            </a:lvl2pPr>
            <a:lvl3pPr marL="1371566" lvl="2" indent="-292093" rtl="0">
              <a:spcBef>
                <a:spcPts val="1600"/>
              </a:spcBef>
              <a:spcAft>
                <a:spcPts val="0"/>
              </a:spcAft>
              <a:buSzPts val="1000"/>
              <a:buFont typeface="Proxima Nova"/>
              <a:buChar char="■"/>
              <a:defRPr>
                <a:latin typeface="Proxima Nova"/>
                <a:ea typeface="Proxima Nova"/>
                <a:cs typeface="Proxima Nova"/>
                <a:sym typeface="Proxima Nova"/>
              </a:defRPr>
            </a:lvl3pPr>
            <a:lvl4pPr marL="1828754" lvl="3" indent="-292093" rtl="0">
              <a:spcBef>
                <a:spcPts val="1600"/>
              </a:spcBef>
              <a:spcAft>
                <a:spcPts val="0"/>
              </a:spcAft>
              <a:buSzPts val="1000"/>
              <a:buFont typeface="Proxima Nova"/>
              <a:buChar char="●"/>
              <a:defRPr>
                <a:latin typeface="Proxima Nova"/>
                <a:ea typeface="Proxima Nova"/>
                <a:cs typeface="Proxima Nova"/>
                <a:sym typeface="Proxima Nova"/>
              </a:defRPr>
            </a:lvl4pPr>
            <a:lvl5pPr marL="2285943" lvl="4" indent="-292093" rtl="0">
              <a:spcBef>
                <a:spcPts val="1600"/>
              </a:spcBef>
              <a:spcAft>
                <a:spcPts val="0"/>
              </a:spcAft>
              <a:buSzPts val="1000"/>
              <a:buFont typeface="Proxima Nova"/>
              <a:buChar char="○"/>
              <a:defRPr>
                <a:latin typeface="Proxima Nova"/>
                <a:ea typeface="Proxima Nova"/>
                <a:cs typeface="Proxima Nova"/>
                <a:sym typeface="Proxima Nova"/>
              </a:defRPr>
            </a:lvl5pPr>
            <a:lvl6pPr marL="2743132" lvl="5" indent="-292093" rtl="0">
              <a:spcBef>
                <a:spcPts val="1600"/>
              </a:spcBef>
              <a:spcAft>
                <a:spcPts val="0"/>
              </a:spcAft>
              <a:buSzPts val="1000"/>
              <a:buFont typeface="Proxima Nova"/>
              <a:buChar char="■"/>
              <a:defRPr>
                <a:latin typeface="Proxima Nova"/>
                <a:ea typeface="Proxima Nova"/>
                <a:cs typeface="Proxima Nova"/>
                <a:sym typeface="Proxima Nova"/>
              </a:defRPr>
            </a:lvl6pPr>
            <a:lvl7pPr marL="3200320" lvl="6" indent="-292093" rtl="0">
              <a:spcBef>
                <a:spcPts val="1600"/>
              </a:spcBef>
              <a:spcAft>
                <a:spcPts val="0"/>
              </a:spcAft>
              <a:buSzPts val="1000"/>
              <a:buFont typeface="Proxima Nova"/>
              <a:buChar char="●"/>
              <a:defRPr>
                <a:latin typeface="Proxima Nova"/>
                <a:ea typeface="Proxima Nova"/>
                <a:cs typeface="Proxima Nova"/>
                <a:sym typeface="Proxima Nova"/>
              </a:defRPr>
            </a:lvl7pPr>
            <a:lvl8pPr marL="3657509" lvl="7" indent="-292093" rtl="0">
              <a:spcBef>
                <a:spcPts val="1600"/>
              </a:spcBef>
              <a:spcAft>
                <a:spcPts val="0"/>
              </a:spcAft>
              <a:buSzPts val="1000"/>
              <a:buFont typeface="Proxima Nova"/>
              <a:buChar char="○"/>
              <a:defRPr>
                <a:latin typeface="Proxima Nova"/>
                <a:ea typeface="Proxima Nova"/>
                <a:cs typeface="Proxima Nova"/>
                <a:sym typeface="Proxima Nova"/>
              </a:defRPr>
            </a:lvl8pPr>
            <a:lvl9pPr marL="4114697" lvl="8" indent="-292093" rtl="0">
              <a:spcBef>
                <a:spcPts val="1600"/>
              </a:spcBef>
              <a:spcAft>
                <a:spcPts val="1600"/>
              </a:spcAft>
              <a:buSzPts val="1000"/>
              <a:buFont typeface="Proxima Nova"/>
              <a:buChar char="■"/>
              <a:defRPr>
                <a:latin typeface="Proxima Nova"/>
                <a:ea typeface="Proxima Nova"/>
                <a:cs typeface="Proxima Nova"/>
                <a:sym typeface="Proxima Nova"/>
              </a:defRPr>
            </a:lvl9pPr>
          </a:lstStyle>
          <a:p>
            <a:endParaRPr/>
          </a:p>
        </p:txBody>
      </p:sp>
      <p:sp>
        <p:nvSpPr>
          <p:cNvPr id="197" name="Google Shape;197;p25"/>
          <p:cNvSpPr txBox="1">
            <a:spLocks noGrp="1"/>
          </p:cNvSpPr>
          <p:nvPr>
            <p:ph type="title"/>
          </p:nvPr>
        </p:nvSpPr>
        <p:spPr>
          <a:xfrm>
            <a:off x="826650" y="0"/>
            <a:ext cx="7490700" cy="1063200"/>
          </a:xfrm>
          <a:prstGeom prst="rect">
            <a:avLst/>
          </a:prstGeom>
        </p:spPr>
        <p:txBody>
          <a:bodyPr spcFirstLastPara="1" wrap="square" lIns="0" tIns="0" rIns="0" bIns="0" anchor="b" anchorCtr="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a:endParaRPr/>
          </a:p>
        </p:txBody>
      </p:sp>
      <p:sp>
        <p:nvSpPr>
          <p:cNvPr id="198" name="Google Shape;198;p25"/>
          <p:cNvSpPr txBox="1">
            <a:spLocks noGrp="1"/>
          </p:cNvSpPr>
          <p:nvPr>
            <p:ph type="subTitle" idx="2"/>
          </p:nvPr>
        </p:nvSpPr>
        <p:spPr>
          <a:xfrm>
            <a:off x="826650" y="929775"/>
            <a:ext cx="7490700" cy="656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None/>
              <a:defRPr/>
            </a:lvl1pPr>
            <a:lvl2pPr lvl="1" rtl="0">
              <a:lnSpc>
                <a:spcPct val="100000"/>
              </a:lnSpc>
              <a:spcBef>
                <a:spcPts val="1600"/>
              </a:spcBef>
              <a:spcAft>
                <a:spcPts val="0"/>
              </a:spcAft>
              <a:buNone/>
              <a:defRPr>
                <a:latin typeface="Proxima Nova"/>
                <a:ea typeface="Proxima Nova"/>
                <a:cs typeface="Proxima Nova"/>
                <a:sym typeface="Proxima Nova"/>
              </a:defRPr>
            </a:lvl2pPr>
            <a:lvl3pPr lvl="2" rtl="0">
              <a:lnSpc>
                <a:spcPct val="100000"/>
              </a:lnSpc>
              <a:spcBef>
                <a:spcPts val="1600"/>
              </a:spcBef>
              <a:spcAft>
                <a:spcPts val="0"/>
              </a:spcAft>
              <a:buNone/>
              <a:defRPr>
                <a:latin typeface="Proxima Nova"/>
                <a:ea typeface="Proxima Nova"/>
                <a:cs typeface="Proxima Nova"/>
                <a:sym typeface="Proxima Nova"/>
              </a:defRPr>
            </a:lvl3pPr>
            <a:lvl4pPr lvl="3" rtl="0">
              <a:lnSpc>
                <a:spcPct val="100000"/>
              </a:lnSpc>
              <a:spcBef>
                <a:spcPts val="1600"/>
              </a:spcBef>
              <a:spcAft>
                <a:spcPts val="0"/>
              </a:spcAft>
              <a:buNone/>
              <a:defRPr>
                <a:latin typeface="Proxima Nova"/>
                <a:ea typeface="Proxima Nova"/>
                <a:cs typeface="Proxima Nova"/>
                <a:sym typeface="Proxima Nova"/>
              </a:defRPr>
            </a:lvl4pPr>
            <a:lvl5pPr lvl="4" rtl="0">
              <a:lnSpc>
                <a:spcPct val="100000"/>
              </a:lnSpc>
              <a:spcBef>
                <a:spcPts val="1600"/>
              </a:spcBef>
              <a:spcAft>
                <a:spcPts val="0"/>
              </a:spcAft>
              <a:buNone/>
              <a:defRPr>
                <a:latin typeface="Proxima Nova"/>
                <a:ea typeface="Proxima Nova"/>
                <a:cs typeface="Proxima Nova"/>
                <a:sym typeface="Proxima Nova"/>
              </a:defRPr>
            </a:lvl5pPr>
            <a:lvl6pPr lvl="5" rtl="0">
              <a:lnSpc>
                <a:spcPct val="100000"/>
              </a:lnSpc>
              <a:spcBef>
                <a:spcPts val="1600"/>
              </a:spcBef>
              <a:spcAft>
                <a:spcPts val="0"/>
              </a:spcAft>
              <a:buNone/>
              <a:defRPr>
                <a:latin typeface="Proxima Nova"/>
                <a:ea typeface="Proxima Nova"/>
                <a:cs typeface="Proxima Nova"/>
                <a:sym typeface="Proxima Nova"/>
              </a:defRPr>
            </a:lvl6pPr>
            <a:lvl7pPr lvl="6" rtl="0">
              <a:lnSpc>
                <a:spcPct val="100000"/>
              </a:lnSpc>
              <a:spcBef>
                <a:spcPts val="1600"/>
              </a:spcBef>
              <a:spcAft>
                <a:spcPts val="0"/>
              </a:spcAft>
              <a:buNone/>
              <a:defRPr>
                <a:latin typeface="Proxima Nova"/>
                <a:ea typeface="Proxima Nova"/>
                <a:cs typeface="Proxima Nova"/>
                <a:sym typeface="Proxima Nova"/>
              </a:defRPr>
            </a:lvl7pPr>
            <a:lvl8pPr lvl="7" rtl="0">
              <a:lnSpc>
                <a:spcPct val="100000"/>
              </a:lnSpc>
              <a:spcBef>
                <a:spcPts val="1600"/>
              </a:spcBef>
              <a:spcAft>
                <a:spcPts val="0"/>
              </a:spcAft>
              <a:buNone/>
              <a:defRPr>
                <a:latin typeface="Proxima Nova"/>
                <a:ea typeface="Proxima Nova"/>
                <a:cs typeface="Proxima Nova"/>
                <a:sym typeface="Proxima Nova"/>
              </a:defRPr>
            </a:lvl8pPr>
            <a:lvl9pPr lvl="8" rtl="0">
              <a:lnSpc>
                <a:spcPct val="100000"/>
              </a:lnSpc>
              <a:spcBef>
                <a:spcPts val="1600"/>
              </a:spcBef>
              <a:spcAft>
                <a:spcPts val="1600"/>
              </a:spcAft>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673692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spTree>
    <p:extLst>
      <p:ext uri="{BB962C8B-B14F-4D97-AF65-F5344CB8AC3E}">
        <p14:creationId xmlns:p14="http://schemas.microsoft.com/office/powerpoint/2010/main" val="21282955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9673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2824970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3920944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_BlackBkd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20"/>
            <a:ext cx="2286000" cy="101419"/>
          </a:xfrm>
          <a:prstGeom prst="rect">
            <a:avLst/>
          </a:prstGeom>
        </p:spPr>
        <p:txBody>
          <a:bodyPr/>
          <a:lstStyle/>
          <a:p>
            <a:pPr defTabSz="914217">
              <a:defRPr/>
            </a:pPr>
            <a:r>
              <a:rPr lang="en-US">
                <a:solidFill>
                  <a:srgbClr val="FFFFFF"/>
                </a:solidFill>
              </a:rPr>
              <a:t>IBM Cloud / © 2020 IBM Corporation</a:t>
            </a:r>
            <a:endParaRPr lang="en-US" dirty="0">
              <a:solidFill>
                <a:srgbClr val="FFFFFF"/>
              </a:solidFill>
            </a:endParaRP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217">
              <a:defRPr/>
            </a:pPr>
            <a:fld id="{211F90E4-B54D-634F-995B-5A43DEA426D3}" type="slidenum">
              <a:rPr lang="en-US" smtClean="0">
                <a:solidFill>
                  <a:srgbClr val="FFFFFF"/>
                </a:solidFill>
              </a:rPr>
              <a:pPr defTabSz="914217">
                <a:defRPr/>
              </a:pPr>
              <a:t>‹#›</a:t>
            </a:fld>
            <a:endParaRPr lang="en-US" dirty="0">
              <a:solidFill>
                <a:srgbClr val="FFFFFF"/>
              </a:solidFill>
            </a:endParaRPr>
          </a:p>
        </p:txBody>
      </p:sp>
    </p:spTree>
    <p:extLst>
      <p:ext uri="{BB962C8B-B14F-4D97-AF65-F5344CB8AC3E}">
        <p14:creationId xmlns:p14="http://schemas.microsoft.com/office/powerpoint/2010/main" val="247865850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 text">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E1E8D83F-BCB1-D445-A34C-6F506327761D}"/>
              </a:ext>
            </a:extLst>
          </p:cNvPr>
          <p:cNvSpPr>
            <a:spLocks noGrp="1"/>
          </p:cNvSpPr>
          <p:nvPr>
            <p:ph sz="quarter" idx="11"/>
          </p:nvPr>
        </p:nvSpPr>
        <p:spPr>
          <a:xfrm>
            <a:off x="428627" y="1571626"/>
            <a:ext cx="8262937" cy="3119438"/>
          </a:xfrm>
          <a:prstGeom prst="rect">
            <a:avLst/>
          </a:prstGeom>
        </p:spPr>
        <p:txBody>
          <a:bodyPr lIns="0" tIns="0" rIns="0" bIns="0"/>
          <a:lstStyle>
            <a:lvl1pPr>
              <a:defRPr sz="1750"/>
            </a:lvl1pPr>
            <a:lvl2pPr>
              <a:defRPr sz="1750"/>
            </a:lvl2pPr>
            <a:lvl3pPr>
              <a:defRPr sz="1750"/>
            </a:lvl3pPr>
            <a:lvl4pPr>
              <a:defRPr sz="1750"/>
            </a:lvl4pPr>
            <a:lvl5pPr>
              <a:defRPr sz="17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74212713-07F0-E94C-AC00-39F829815C92}"/>
              </a:ext>
            </a:extLst>
          </p:cNvPr>
          <p:cNvSpPr>
            <a:spLocks noGrp="1"/>
          </p:cNvSpPr>
          <p:nvPr>
            <p:ph type="body" sz="quarter" idx="12" hasCustomPrompt="1"/>
          </p:nvPr>
        </p:nvSpPr>
        <p:spPr>
          <a:xfrm>
            <a:off x="428627" y="452440"/>
            <a:ext cx="8262937" cy="1119187"/>
          </a:xfrm>
          <a:prstGeom prst="rect">
            <a:avLst/>
          </a:prstGeom>
        </p:spPr>
        <p:txBody>
          <a:bodyPr lIns="0" tIns="0" rIns="0" bIns="0"/>
          <a:lstStyle>
            <a:lvl1pPr>
              <a:defRPr sz="2500"/>
            </a:lvl1pPr>
          </a:lstStyle>
          <a:p>
            <a:pPr lvl="0"/>
            <a:r>
              <a:rPr lang="en-US" dirty="0"/>
              <a:t>Headline</a:t>
            </a:r>
          </a:p>
        </p:txBody>
      </p:sp>
      <p:sp>
        <p:nvSpPr>
          <p:cNvPr id="2" name="Footer Placeholder 1">
            <a:extLst>
              <a:ext uri="{FF2B5EF4-FFF2-40B4-BE49-F238E27FC236}">
                <a16:creationId xmlns:a16="http://schemas.microsoft.com/office/drawing/2014/main" id="{E53C23A7-9840-864E-A994-592EAB9B5210}"/>
              </a:ext>
            </a:extLst>
          </p:cNvPr>
          <p:cNvSpPr>
            <a:spLocks noGrp="1"/>
          </p:cNvSpPr>
          <p:nvPr>
            <p:ph type="ftr" sz="quarter" idx="13"/>
          </p:nvPr>
        </p:nvSpPr>
        <p:spPr/>
        <p:txBody>
          <a:bodyPr/>
          <a:lstStyle/>
          <a:p>
            <a:r>
              <a:rPr lang="en-US"/>
              <a:t>© 2019 IBM Corporation</a:t>
            </a:r>
            <a:endParaRPr lang="en-US" dirty="0"/>
          </a:p>
        </p:txBody>
      </p:sp>
    </p:spTree>
    <p:extLst>
      <p:ext uri="{BB962C8B-B14F-4D97-AF65-F5344CB8AC3E}">
        <p14:creationId xmlns:p14="http://schemas.microsoft.com/office/powerpoint/2010/main" val="1358082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8EC7-4F19-4019-A1B0-958EAC5CA05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090530A-405E-407A-88EB-89CF52827B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4462864-53C4-4EBB-A78F-E17508DC8036}"/>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1F1152B9-5072-40F1-B318-DDEB42115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FC2AE-FCC9-4CDC-B415-B5570AC69CBB}"/>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399942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18901-4B78-4EF7-9CB6-5CC103D47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CB13E7-FA03-4A7E-B19C-2DECC3F1A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9DB28-9E1D-473A-9CBD-9A7B09363E62}"/>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EB203CE9-EEA7-4880-98A7-52457BB00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1CA04-494D-444F-BDED-C7D1F3B393C7}"/>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399384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D993-4372-4F79-86D0-0662A51CEBF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E523C74-B351-418E-BDB8-48C2774CADA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9157C-8211-42D7-A19A-FD0C56F3090E}"/>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BDD7B211-CAB7-4E5E-AECF-6C3C118F4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46484-59A5-45FD-BCAD-2275B5F23E14}"/>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791471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F86B-4E03-441B-BF99-892EEBB245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6B56B-B608-4330-AC32-F6E18AA12A0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62914-559B-4451-BC12-A48ECA5F02A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0E6315-C844-4A14-B6DE-E972633ED7EB}"/>
              </a:ext>
            </a:extLst>
          </p:cNvPr>
          <p:cNvSpPr>
            <a:spLocks noGrp="1"/>
          </p:cNvSpPr>
          <p:nvPr>
            <p:ph type="dt" sz="half" idx="10"/>
          </p:nvPr>
        </p:nvSpPr>
        <p:spPr/>
        <p:txBody>
          <a:bodyPr/>
          <a:lstStyle/>
          <a:p>
            <a:fld id="{7A179C08-1DCD-4E2D-88ED-E98F08FC7A16}" type="datetimeFigureOut">
              <a:rPr lang="en-US" smtClean="0"/>
              <a:t>10/22/21</a:t>
            </a:fld>
            <a:endParaRPr lang="en-US"/>
          </a:p>
        </p:txBody>
      </p:sp>
      <p:sp>
        <p:nvSpPr>
          <p:cNvPr id="6" name="Footer Placeholder 5">
            <a:extLst>
              <a:ext uri="{FF2B5EF4-FFF2-40B4-BE49-F238E27FC236}">
                <a16:creationId xmlns:a16="http://schemas.microsoft.com/office/drawing/2014/main" id="{98EA8BB2-A22C-4966-8774-319390708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35DC7-9916-4ACF-ACB2-296904211D7E}"/>
              </a:ext>
            </a:extLst>
          </p:cNvPr>
          <p:cNvSpPr>
            <a:spLocks noGrp="1"/>
          </p:cNvSpPr>
          <p:nvPr>
            <p:ph type="sldNum" sz="quarter" idx="12"/>
          </p:nvPr>
        </p:nvSpPr>
        <p:spPr/>
        <p:txBody>
          <a:bodyPr/>
          <a:lstStyle/>
          <a:p>
            <a:fld id="{8CABDEA3-F4B3-4CEF-ABB9-B7C35DE256FA}" type="slidenum">
              <a:rPr lang="en-US" smtClean="0"/>
              <a:t>‹#›</a:t>
            </a:fld>
            <a:endParaRPr lang="en-US"/>
          </a:p>
        </p:txBody>
      </p:sp>
    </p:spTree>
    <p:extLst>
      <p:ext uri="{BB962C8B-B14F-4D97-AF65-F5344CB8AC3E}">
        <p14:creationId xmlns:p14="http://schemas.microsoft.com/office/powerpoint/2010/main" val="926699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9" r:id="rId2"/>
    <p:sldLayoutId id="2147483654" r:id="rId3"/>
    <p:sldLayoutId id="2147483655"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D83270-76BC-467F-8BBF-19EE726BA18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BFEDA2-5874-4663-B299-C6C6ED8C01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53F7C-0E55-471F-8BC4-86BF00BD103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A179C08-1DCD-4E2D-88ED-E98F08FC7A16}" type="datetimeFigureOut">
              <a:rPr lang="en-US" smtClean="0"/>
              <a:t>10/22/21</a:t>
            </a:fld>
            <a:endParaRPr lang="en-US"/>
          </a:p>
        </p:txBody>
      </p:sp>
      <p:sp>
        <p:nvSpPr>
          <p:cNvPr id="5" name="Footer Placeholder 4">
            <a:extLst>
              <a:ext uri="{FF2B5EF4-FFF2-40B4-BE49-F238E27FC236}">
                <a16:creationId xmlns:a16="http://schemas.microsoft.com/office/drawing/2014/main" id="{13916FB2-4773-4BE6-AF40-0D2E86DCBCE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84B6D1-5D6A-4FDC-9665-BCB69CB45BC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CABDEA3-F4B3-4CEF-ABB9-B7C35DE256FA}" type="slidenum">
              <a:rPr lang="en-US" smtClean="0"/>
              <a:t>‹#›</a:t>
            </a:fld>
            <a:endParaRPr lang="en-US"/>
          </a:p>
        </p:txBody>
      </p:sp>
    </p:spTree>
    <p:extLst>
      <p:ext uri="{BB962C8B-B14F-4D97-AF65-F5344CB8AC3E}">
        <p14:creationId xmlns:p14="http://schemas.microsoft.com/office/powerpoint/2010/main" val="1814225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 2019 IBM Corporation</a:t>
            </a:r>
          </a:p>
        </p:txBody>
      </p:sp>
    </p:spTree>
    <p:extLst>
      <p:ext uri="{BB962C8B-B14F-4D97-AF65-F5344CB8AC3E}">
        <p14:creationId xmlns:p14="http://schemas.microsoft.com/office/powerpoint/2010/main" val="27821299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png"/><Relationship Id="rId21" Type="http://schemas.openxmlformats.org/officeDocument/2006/relationships/image" Target="../media/image71.png"/><Relationship Id="rId34" Type="http://schemas.openxmlformats.org/officeDocument/2006/relationships/image" Target="../media/image35.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notesSlide" Target="../notesSlides/notesSlide24.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18.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8"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karenswhimsy.com/ancient-greek-ships.shtm"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F202B92-07CD-476A-9153-D0238D20B8BD}"/>
              </a:ext>
            </a:extLst>
          </p:cNvPr>
          <p:cNvPicPr>
            <a:picLocks noChangeAspect="1" noChangeArrowheads="1"/>
          </p:cNvPicPr>
          <p:nvPr/>
        </p:nvPicPr>
        <p:blipFill rotWithShape="1">
          <a:blip r:embed="rId3" cstate="hqprint">
            <a:alphaModFix amt="85000"/>
            <a:extLst>
              <a:ext uri="{28A0092B-C50C-407E-A947-70E740481C1C}">
                <a14:useLocalDpi xmlns:a14="http://schemas.microsoft.com/office/drawing/2010/main"/>
              </a:ext>
            </a:extLst>
          </a:blip>
          <a:srcRect/>
          <a:stretch/>
        </p:blipFill>
        <p:spPr bwMode="auto">
          <a:xfrm flipH="1">
            <a:off x="0" y="0"/>
            <a:ext cx="9146916"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3226CC7-8A93-9046-8ABB-4BD0949AFBFE}"/>
              </a:ext>
            </a:extLst>
          </p:cNvPr>
          <p:cNvSpPr>
            <a:spLocks noGrp="1"/>
          </p:cNvSpPr>
          <p:nvPr>
            <p:ph type="ftr" sz="quarter" idx="10"/>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IBM Cloud / © 2020 IBM Corporation</a:t>
            </a:r>
          </a:p>
        </p:txBody>
      </p:sp>
      <p:pic>
        <p:nvPicPr>
          <p:cNvPr id="7" name="Picture 6">
            <a:extLst>
              <a:ext uri="{FF2B5EF4-FFF2-40B4-BE49-F238E27FC236}">
                <a16:creationId xmlns:a16="http://schemas.microsoft.com/office/drawing/2014/main" id="{33C6F110-803E-4FD8-8929-E3ACCCE82A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40138" y="4227270"/>
            <a:ext cx="2606778" cy="1012920"/>
          </a:xfrm>
          <a:prstGeom prst="rect">
            <a:avLst/>
          </a:prstGeom>
        </p:spPr>
      </p:pic>
      <p:sp>
        <p:nvSpPr>
          <p:cNvPr id="2" name="Title 1">
            <a:extLst>
              <a:ext uri="{FF2B5EF4-FFF2-40B4-BE49-F238E27FC236}">
                <a16:creationId xmlns:a16="http://schemas.microsoft.com/office/drawing/2014/main" id="{0AE1713F-525D-8947-AED0-EC50A6BB29F9}"/>
              </a:ext>
            </a:extLst>
          </p:cNvPr>
          <p:cNvSpPr>
            <a:spLocks noGrp="1"/>
          </p:cNvSpPr>
          <p:nvPr>
            <p:ph type="title"/>
          </p:nvPr>
        </p:nvSpPr>
        <p:spPr>
          <a:xfrm>
            <a:off x="228600" y="244549"/>
            <a:ext cx="8759414" cy="1387049"/>
          </a:xfrm>
        </p:spPr>
        <p:txBody>
          <a:bodyPr/>
          <a:lstStyle/>
          <a:p>
            <a:r>
              <a:rPr lang="en-US" sz="3200" b="1" dirty="0">
                <a:latin typeface="IBM Plex Sans ExtraLight" panose="020B0303050203000203" pitchFamily="34" charset="0"/>
              </a:rPr>
              <a:t>Cloud Native Workshop</a:t>
            </a:r>
            <a:br>
              <a:rPr lang="en-US" sz="3200" b="1" dirty="0">
                <a:latin typeface="IBM Plex Sans ExtraLight" panose="020B0303050203000203" pitchFamily="34" charset="0"/>
              </a:rPr>
            </a:br>
            <a:br>
              <a:rPr lang="en-US" sz="3200" b="1" dirty="0">
                <a:latin typeface="IBM Plex Sans ExtraLight" panose="020B0303050203000203" pitchFamily="34" charset="0"/>
              </a:rPr>
            </a:br>
            <a:r>
              <a:rPr lang="en-US" sz="2700" b="1" dirty="0">
                <a:latin typeface="IBM Plex Sans ExtraLight" panose="020B0303050203000203" pitchFamily="34" charset="0"/>
              </a:rPr>
              <a:t>Kubernetes and OpenShift Overview</a:t>
            </a:r>
            <a:endParaRPr lang="en-US" sz="2000" dirty="0">
              <a:solidFill>
                <a:schemeClr val="bg1"/>
              </a:solidFill>
              <a:latin typeface="IBM Plex Sans ExtraLight" panose="020B0303050203000203" pitchFamily="34" charset="0"/>
            </a:endParaRPr>
          </a:p>
        </p:txBody>
      </p:sp>
      <p:sp>
        <p:nvSpPr>
          <p:cNvPr id="6" name="Title 1">
            <a:extLst>
              <a:ext uri="{FF2B5EF4-FFF2-40B4-BE49-F238E27FC236}">
                <a16:creationId xmlns:a16="http://schemas.microsoft.com/office/drawing/2014/main" id="{105BCF09-6337-2A46-9957-689C9B710F4C}"/>
              </a:ext>
            </a:extLst>
          </p:cNvPr>
          <p:cNvSpPr txBox="1">
            <a:spLocks/>
          </p:cNvSpPr>
          <p:nvPr/>
        </p:nvSpPr>
        <p:spPr>
          <a:xfrm>
            <a:off x="228600" y="2116220"/>
            <a:ext cx="6971098" cy="77069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sym typeface="Arial"/>
              </a:rPr>
              <a:t>IBM Hybrid Cloud Ecosystem</a:t>
            </a:r>
          </a:p>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a:cs typeface="Arial" charset="0"/>
                <a:sym typeface="Arial"/>
              </a:rPr>
              <a:t>Ecosystem Labs</a:t>
            </a:r>
          </a:p>
        </p:txBody>
      </p:sp>
    </p:spTree>
    <p:extLst>
      <p:ext uri="{BB962C8B-B14F-4D97-AF65-F5344CB8AC3E}">
        <p14:creationId xmlns:p14="http://schemas.microsoft.com/office/powerpoint/2010/main" val="19837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t>What can Kubernetes do?</a:t>
            </a:r>
            <a:endParaRPr sz="3500" dirty="0"/>
          </a:p>
        </p:txBody>
      </p:sp>
      <p:sp>
        <p:nvSpPr>
          <p:cNvPr id="144" name="Google Shape;144;p2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Autoscale Workloads</a:t>
            </a:r>
            <a:endParaRPr/>
          </a:p>
          <a:p>
            <a:pPr marL="457200" lvl="0" indent="-419100" algn="l" rtl="0">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marL="457200" lvl="0" indent="-419100" algn="l" rtl="0">
              <a:spcBef>
                <a:spcPts val="1000"/>
              </a:spcBef>
              <a:spcAft>
                <a:spcPts val="0"/>
              </a:spcAft>
              <a:buSzPts val="3000"/>
              <a:buChar char="●"/>
            </a:pPr>
            <a:r>
              <a:rPr lang="en"/>
              <a:t>Fire off jobs and scheduled cronjobs</a:t>
            </a:r>
            <a:endParaRPr/>
          </a:p>
          <a:p>
            <a:pPr marL="457200" lvl="0" indent="-419100" algn="l" rtl="0">
              <a:spcBef>
                <a:spcPts val="1000"/>
              </a:spcBef>
              <a:spcAft>
                <a:spcPts val="0"/>
              </a:spcAft>
              <a:buSzPts val="3000"/>
              <a:buChar char="●"/>
            </a:pPr>
            <a:r>
              <a:rPr lang="en"/>
              <a:t>Manage Stateless and Stateful Applications</a:t>
            </a:r>
            <a:endParaRPr/>
          </a:p>
          <a:p>
            <a:pPr marL="457200" lvl="0" indent="-419100" algn="l" rtl="0">
              <a:spcBef>
                <a:spcPts val="1000"/>
              </a:spcBef>
              <a:spcAft>
                <a:spcPts val="0"/>
              </a:spcAft>
              <a:buSzPts val="3000"/>
              <a:buChar char="●"/>
            </a:pPr>
            <a:r>
              <a:rPr lang="en"/>
              <a:t>Provide native methods of service discovery</a:t>
            </a:r>
            <a:endParaRPr/>
          </a:p>
          <a:p>
            <a:pPr marL="457200" lvl="0" indent="-419100" algn="l" rtl="0">
              <a:spcBef>
                <a:spcPts val="1000"/>
              </a:spcBef>
              <a:spcAft>
                <a:spcPts val="1000"/>
              </a:spcAft>
              <a:buSzPts val="3000"/>
              <a:buChar char="●"/>
            </a:pPr>
            <a:r>
              <a:rPr lang="en"/>
              <a:t>Easily integrate and support 3rd party apps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Most Importantly...</a:t>
            </a:r>
            <a:endParaRPr/>
          </a:p>
        </p:txBody>
      </p:sp>
      <p:sp>
        <p:nvSpPr>
          <p:cNvPr id="150" name="Google Shape;150;p23"/>
          <p:cNvSpPr txBox="1">
            <a:spLocks noGrp="1"/>
          </p:cNvSpPr>
          <p:nvPr>
            <p:ph type="body" idx="1"/>
          </p:nvPr>
        </p:nvSpPr>
        <p:spPr>
          <a:xfrm>
            <a:off x="457200" y="1594500"/>
            <a:ext cx="8229600" cy="2447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a:t>Use the </a:t>
            </a:r>
            <a:r>
              <a:rPr lang="en" sz="4800" b="1"/>
              <a:t>SAME </a:t>
            </a:r>
            <a:r>
              <a:rPr lang="en" sz="4800"/>
              <a:t>API </a:t>
            </a:r>
            <a:br>
              <a:rPr lang="en" sz="4800"/>
            </a:br>
            <a:r>
              <a:rPr lang="en" sz="4800"/>
              <a:t>across bare metal and </a:t>
            </a:r>
            <a:r>
              <a:rPr lang="en" sz="4800" b="1"/>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a:t>
            </a:r>
            <a:endParaRPr/>
          </a:p>
          <a:p>
            <a:pPr marL="0" lvl="0" indent="0" algn="ctr" rtl="0">
              <a:spcBef>
                <a:spcPts val="0"/>
              </a:spcBef>
              <a:spcAft>
                <a:spcPts val="0"/>
              </a:spcAft>
              <a:buNone/>
            </a:pPr>
            <a:r>
              <a:rPr lang="en"/>
              <a:t>Key Concepts...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83" name="Google Shape;183;p28"/>
          <p:cNvSpPr txBox="1">
            <a:spLocks noGrp="1"/>
          </p:cNvSpPr>
          <p:nvPr>
            <p:ph type="body" idx="1"/>
          </p:nvPr>
        </p:nvSpPr>
        <p:spPr>
          <a:xfrm>
            <a:off x="457200" y="1200150"/>
            <a:ext cx="5406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b="1"/>
              <a:t>Atomic unit</a:t>
            </a:r>
            <a:r>
              <a:rPr lang="en"/>
              <a:t> or smallest “</a:t>
            </a:r>
            <a:r>
              <a:rPr lang="en" i="1"/>
              <a:t>unit of work</a:t>
            </a:r>
            <a:r>
              <a:rPr lang="en"/>
              <a:t>”of Kubernetes.</a:t>
            </a:r>
            <a:endParaRPr/>
          </a:p>
          <a:p>
            <a:pPr marL="457200" lvl="0" indent="-419100" algn="l" rtl="0">
              <a:spcBef>
                <a:spcPts val="1000"/>
              </a:spcBef>
              <a:spcAft>
                <a:spcPts val="1000"/>
              </a:spcAft>
              <a:buSzPts val="3000"/>
              <a:buChar char="●"/>
            </a:pPr>
            <a:r>
              <a:rPr lang="en"/>
              <a:t>Pods are </a:t>
            </a:r>
            <a:r>
              <a:rPr lang="en" b="1"/>
              <a:t>one or MORE containers</a:t>
            </a:r>
            <a:r>
              <a:rPr lang="en"/>
              <a:t> that share volumes, a network namespace, and are a part of a </a:t>
            </a:r>
            <a:r>
              <a:rPr lang="en" b="1"/>
              <a:t>single context</a:t>
            </a:r>
            <a:r>
              <a:rPr lang="en"/>
              <a:t>.</a:t>
            </a:r>
            <a:endParaRPr b="1"/>
          </a:p>
        </p:txBody>
      </p:sp>
      <p:pic>
        <p:nvPicPr>
          <p:cNvPr id="184" name="Google Shape;184;p2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981611" y="1219675"/>
            <a:ext cx="2903465" cy="3686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90" name="Google Shape;190;p29"/>
          <p:cNvSpPr txBox="1">
            <a:spLocks noGrp="1"/>
          </p:cNvSpPr>
          <p:nvPr>
            <p:ph type="body" idx="1"/>
          </p:nvPr>
        </p:nvSpPr>
        <p:spPr>
          <a:xfrm>
            <a:off x="457200" y="1200150"/>
            <a:ext cx="5469000" cy="2604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4800" b="1"/>
              <a:t>They are </a:t>
            </a:r>
            <a:endParaRPr sz="4800" b="1"/>
          </a:p>
          <a:p>
            <a:pPr marL="0" lvl="0" indent="0" algn="ctr" rtl="0">
              <a:spcBef>
                <a:spcPts val="600"/>
              </a:spcBef>
              <a:spcAft>
                <a:spcPts val="0"/>
              </a:spcAft>
              <a:buNone/>
            </a:pPr>
            <a:r>
              <a:rPr lang="en" sz="4800" b="1"/>
              <a:t>also </a:t>
            </a:r>
            <a:endParaRPr sz="4800" b="1"/>
          </a:p>
          <a:p>
            <a:pPr marL="0" lvl="0" indent="0" algn="ctr" rtl="0">
              <a:spcBef>
                <a:spcPts val="600"/>
              </a:spcBef>
              <a:spcAft>
                <a:spcPts val="0"/>
              </a:spcAft>
              <a:buClr>
                <a:schemeClr val="dk1"/>
              </a:buClr>
              <a:buSzPts val="1100"/>
              <a:buFont typeface="Arial"/>
              <a:buNone/>
            </a:pPr>
            <a:r>
              <a:rPr lang="en" sz="4800" b="1"/>
              <a:t>Ephemeral!</a:t>
            </a:r>
            <a:endParaRPr sz="1400"/>
          </a:p>
        </p:txBody>
      </p:sp>
      <p:pic>
        <p:nvPicPr>
          <p:cNvPr id="191" name="Google Shape;191;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981611" y="1219675"/>
            <a:ext cx="2903465" cy="3686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pic>
        <p:nvPicPr>
          <p:cNvPr id="197" name="Google Shape;197;p30"/>
          <p:cNvPicPr preferRelativeResize="0"/>
          <p:nvPr/>
        </p:nvPicPr>
        <p:blipFill rotWithShape="1">
          <a:blip r:embed="rId3" cstate="print">
            <a:alphaModFix/>
            <a:extLst>
              <a:ext uri="{28A0092B-C50C-407E-A947-70E740481C1C}">
                <a14:useLocalDpi xmlns:a14="http://schemas.microsoft.com/office/drawing/2010/main"/>
              </a:ext>
            </a:extLst>
          </a:blip>
          <a:srcRect l="2879" t="2555" r="2709" b="3476"/>
          <a:stretch/>
        </p:blipFill>
        <p:spPr>
          <a:xfrm>
            <a:off x="4345725" y="1139025"/>
            <a:ext cx="4673100" cy="3953526"/>
          </a:xfrm>
          <a:prstGeom prst="rect">
            <a:avLst/>
          </a:prstGeom>
          <a:noFill/>
          <a:ln>
            <a:noFill/>
          </a:ln>
        </p:spPr>
      </p:pic>
      <p:sp>
        <p:nvSpPr>
          <p:cNvPr id="198" name="Google Shape;198;p30"/>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205" name="Google Shape;205;p31"/>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pic>
        <p:nvPicPr>
          <p:cNvPr id="206" name="Google Shape;206;p31"/>
          <p:cNvPicPr preferRelativeResize="0"/>
          <p:nvPr/>
        </p:nvPicPr>
        <p:blipFill rotWithShape="1">
          <a:blip r:embed="rId3" cstate="print">
            <a:alphaModFix/>
            <a:extLst>
              <a:ext uri="{28A0092B-C50C-407E-A947-70E740481C1C}">
                <a14:useLocalDpi xmlns:a14="http://schemas.microsoft.com/office/drawing/2010/main"/>
              </a:ext>
            </a:extLst>
          </a:blip>
          <a:srcRect l="2879" t="2555" r="2709" b="3476"/>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a:spLocks noGrp="1"/>
          </p:cNvSpPr>
          <p:nvPr>
            <p:ph type="body" idx="1"/>
          </p:nvPr>
        </p:nvSpPr>
        <p:spPr>
          <a:xfrm>
            <a:off x="457200" y="3753925"/>
            <a:ext cx="5946900" cy="9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5400" b="1"/>
              <a:t>NOT Ephemeral!</a:t>
            </a:r>
            <a:endParaRPr sz="5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17"/>
          <p:cNvSpPr/>
          <p:nvPr/>
        </p:nvSpPr>
        <p:spPr>
          <a:xfrm>
            <a:off x="2657075" y="4850975"/>
            <a:ext cx="2839800" cy="207300"/>
          </a:xfrm>
          <a:prstGeom prst="rect">
            <a:avLst/>
          </a:prstGeom>
          <a:solidFill>
            <a:srgbClr val="FFFFFF"/>
          </a:solidFill>
          <a:ln>
            <a:noFill/>
          </a:ln>
        </p:spPr>
        <p:txBody>
          <a:bodyPr spcFirstLastPara="1" wrap="square" lIns="91425" tIns="91425" rIns="91425" bIns="91425" anchor="ctr" anchorCtr="0">
            <a:noAutofit/>
          </a:bodyPr>
          <a:lstStyle/>
          <a:p>
            <a:endParaRPr sz="1800"/>
          </a:p>
        </p:txBody>
      </p:sp>
      <p:sp>
        <p:nvSpPr>
          <p:cNvPr id="907" name="Google Shape;907;p117"/>
          <p:cNvSpPr/>
          <p:nvPr/>
        </p:nvSpPr>
        <p:spPr>
          <a:xfrm>
            <a:off x="-46750" y="-30448"/>
            <a:ext cx="3987600" cy="5211600"/>
          </a:xfrm>
          <a:prstGeom prst="rect">
            <a:avLst/>
          </a:prstGeom>
          <a:solidFill>
            <a:srgbClr val="000000"/>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908" name="Google Shape;908;p117"/>
          <p:cNvPicPr preferRelativeResize="0"/>
          <p:nvPr/>
        </p:nvPicPr>
        <p:blipFill rotWithShape="1">
          <a:blip r:embed="rId3" cstate="print">
            <a:alphaModFix/>
            <a:extLst>
              <a:ext uri="{28A0092B-C50C-407E-A947-70E740481C1C}">
                <a14:useLocalDpi xmlns:a14="http://schemas.microsoft.com/office/drawing/2010/main"/>
              </a:ext>
            </a:extLst>
          </a:blip>
          <a:srcRect t="3772" b="3772"/>
          <a:stretch/>
        </p:blipFill>
        <p:spPr>
          <a:xfrm>
            <a:off x="968925" y="2014526"/>
            <a:ext cx="1958800" cy="1951900"/>
          </a:xfrm>
          <a:prstGeom prst="rect">
            <a:avLst/>
          </a:prstGeom>
          <a:noFill/>
          <a:ln>
            <a:noFill/>
          </a:ln>
        </p:spPr>
      </p:pic>
      <p:sp>
        <p:nvSpPr>
          <p:cNvPr id="909" name="Google Shape;909;p117"/>
          <p:cNvSpPr txBox="1"/>
          <p:nvPr/>
        </p:nvSpPr>
        <p:spPr>
          <a:xfrm>
            <a:off x="4146525" y="720025"/>
            <a:ext cx="4905600" cy="3824100"/>
          </a:xfrm>
          <a:prstGeom prst="rect">
            <a:avLst/>
          </a:prstGeom>
          <a:noFill/>
          <a:ln>
            <a:noFill/>
          </a:ln>
        </p:spPr>
        <p:txBody>
          <a:bodyPr spcFirstLastPara="1" wrap="square" lIns="91425" tIns="91425" rIns="91425" bIns="91425" anchor="t" anchorCtr="0">
            <a:noAutofit/>
          </a:bodyPr>
          <a:lstStyle/>
          <a:p>
            <a:pPr>
              <a:buClr>
                <a:srgbClr val="000000"/>
              </a:buClr>
              <a:buSzPts val="1100"/>
            </a:pPr>
            <a:r>
              <a:rPr lang="en" sz="1800" b="1" dirty="0">
                <a:solidFill>
                  <a:srgbClr val="CC0000"/>
                </a:solidFill>
                <a:latin typeface="+mn-lt"/>
                <a:ea typeface="Overpass"/>
                <a:cs typeface="Overpass"/>
                <a:sym typeface="Overpass"/>
              </a:rPr>
              <a:t>Trusted enterprise Kubernetes</a:t>
            </a:r>
            <a:endParaRPr sz="1800" b="1" dirty="0">
              <a:solidFill>
                <a:srgbClr val="CC0000"/>
              </a:solidFill>
              <a:latin typeface="+mn-lt"/>
              <a:ea typeface="Overpass"/>
              <a:cs typeface="Overpass"/>
              <a:sym typeface="Overpass"/>
            </a:endParaRPr>
          </a:p>
          <a:p>
            <a:pPr>
              <a:buClr>
                <a:srgbClr val="000000"/>
              </a:buClr>
              <a:buSzPts val="1100"/>
            </a:pPr>
            <a:endParaRPr lang="en-US" sz="1600" dirty="0">
              <a:solidFill>
                <a:schemeClr val="dk1"/>
              </a:solidFill>
              <a:latin typeface="+mn-lt"/>
              <a:ea typeface="Overpass"/>
              <a:cs typeface="Overpass"/>
              <a:sym typeface="Overpass"/>
            </a:endParaRPr>
          </a:p>
          <a:p>
            <a:pPr>
              <a:buClr>
                <a:srgbClr val="000000"/>
              </a:buClr>
              <a:buSzPts val="1100"/>
            </a:pPr>
            <a:endParaRPr sz="1600" dirty="0">
              <a:solidFill>
                <a:schemeClr val="dk1"/>
              </a:solidFill>
              <a:latin typeface="+mn-lt"/>
              <a:ea typeface="Overpass"/>
              <a:cs typeface="Overpass"/>
              <a:sym typeface="Overpass"/>
            </a:endParaRPr>
          </a:p>
          <a:p>
            <a:pPr>
              <a:buClr>
                <a:srgbClr val="000000"/>
              </a:buClr>
              <a:buSzPts val="1100"/>
            </a:pPr>
            <a:r>
              <a:rPr lang="en" sz="1800" b="1" dirty="0">
                <a:solidFill>
                  <a:schemeClr val="dk1"/>
                </a:solidFill>
                <a:latin typeface="+mn-lt"/>
                <a:ea typeface="Overpass"/>
                <a:cs typeface="Overpass"/>
                <a:sym typeface="Overpass"/>
              </a:rPr>
              <a:t>A cloud-like experience, everywhere</a:t>
            </a:r>
            <a:endParaRPr sz="1800" b="1"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Hybrid, Multi-Cluster Management</a:t>
            </a:r>
            <a:endParaRPr sz="1600"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Operator Framework </a:t>
            </a:r>
            <a:endParaRPr sz="1600"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Operator Hub &amp; Certified ISVs</a:t>
            </a:r>
            <a:endParaRPr sz="1600" dirty="0">
              <a:solidFill>
                <a:schemeClr val="dk1"/>
              </a:solidFill>
              <a:latin typeface="+mn-lt"/>
              <a:ea typeface="Overpass"/>
              <a:cs typeface="Overpass"/>
              <a:sym typeface="Overpass"/>
            </a:endParaRPr>
          </a:p>
          <a:p>
            <a:pPr>
              <a:buClr>
                <a:srgbClr val="000000"/>
              </a:buClr>
              <a:buSzPts val="1100"/>
            </a:pPr>
            <a:endParaRPr sz="1600" dirty="0">
              <a:solidFill>
                <a:schemeClr val="dk1"/>
              </a:solidFill>
              <a:latin typeface="+mn-lt"/>
              <a:ea typeface="Overpass"/>
              <a:cs typeface="Overpass"/>
              <a:sym typeface="Overpass"/>
            </a:endParaRPr>
          </a:p>
          <a:p>
            <a:pPr>
              <a:buClr>
                <a:srgbClr val="000000"/>
              </a:buClr>
              <a:buSzPts val="1100"/>
            </a:pPr>
            <a:r>
              <a:rPr lang="en" sz="1800" b="1" dirty="0">
                <a:solidFill>
                  <a:schemeClr val="dk1"/>
                </a:solidFill>
                <a:latin typeface="+mn-lt"/>
                <a:ea typeface="Overpass"/>
                <a:cs typeface="Overpass"/>
                <a:sym typeface="Overpass"/>
              </a:rPr>
              <a:t>Empowering developers to innovate</a:t>
            </a:r>
            <a:endParaRPr sz="1800" b="1"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OpenShift Service Mesh (Istio)</a:t>
            </a:r>
            <a:endParaRPr sz="1600"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OpenShift Serverless (Knative)</a:t>
            </a:r>
            <a:endParaRPr sz="1600" dirty="0">
              <a:solidFill>
                <a:schemeClr val="dk1"/>
              </a:solidFill>
              <a:latin typeface="+mn-lt"/>
              <a:ea typeface="Overpass"/>
              <a:cs typeface="Overpass"/>
              <a:sym typeface="Overpass"/>
            </a:endParaRPr>
          </a:p>
          <a:p>
            <a:pPr marL="457189" indent="-330192">
              <a:buClr>
                <a:schemeClr val="dk1"/>
              </a:buClr>
              <a:buSzPts val="1600"/>
              <a:buFont typeface="Overpass"/>
              <a:buChar char="●"/>
            </a:pPr>
            <a:r>
              <a:rPr lang="en" sz="1600" dirty="0">
                <a:solidFill>
                  <a:schemeClr val="dk1"/>
                </a:solidFill>
                <a:latin typeface="+mn-lt"/>
                <a:ea typeface="Overpass"/>
                <a:cs typeface="Overpass"/>
                <a:sym typeface="Overpass"/>
              </a:rPr>
              <a:t>CodeReady Workspaces (Che)</a:t>
            </a:r>
            <a:endParaRPr sz="1600" dirty="0">
              <a:solidFill>
                <a:schemeClr val="dk1"/>
              </a:solidFill>
              <a:latin typeface="+mn-lt"/>
              <a:ea typeface="Overpass"/>
              <a:cs typeface="Overpass"/>
              <a:sym typeface="Overpass"/>
            </a:endParaRPr>
          </a:p>
        </p:txBody>
      </p:sp>
      <p:pic>
        <p:nvPicPr>
          <p:cNvPr id="910" name="Google Shape;910;p11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5626" y="720025"/>
            <a:ext cx="2542849" cy="911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18"/>
          <p:cNvSpPr/>
          <p:nvPr/>
        </p:nvSpPr>
        <p:spPr>
          <a:xfrm>
            <a:off x="1312075" y="1166846"/>
            <a:ext cx="2479200" cy="3103800"/>
          </a:xfrm>
          <a:custGeom>
            <a:avLst/>
            <a:gdLst/>
            <a:ahLst/>
            <a:cxnLst/>
            <a:rect l="l" t="t" r="r" b="b"/>
            <a:pathLst>
              <a:path w="120000" h="120000" extrusionOk="0">
                <a:moveTo>
                  <a:pt x="0" y="119990"/>
                </a:moveTo>
                <a:lnTo>
                  <a:pt x="0" y="95992"/>
                </a:lnTo>
                <a:lnTo>
                  <a:pt x="95992" y="95992"/>
                </a:lnTo>
                <a:lnTo>
                  <a:pt x="95992" y="0"/>
                </a:lnTo>
                <a:lnTo>
                  <a:pt x="119990" y="0"/>
                </a:lnTo>
                <a:lnTo>
                  <a:pt x="119990" y="95992"/>
                </a:lnTo>
                <a:lnTo>
                  <a:pt x="119990" y="119990"/>
                </a:lnTo>
                <a:lnTo>
                  <a:pt x="95992" y="119990"/>
                </a:lnTo>
                <a:lnTo>
                  <a:pt x="0" y="119990"/>
                </a:lnTo>
              </a:path>
            </a:pathLst>
          </a:custGeom>
          <a:solidFill>
            <a:srgbClr val="C5000B"/>
          </a:solidFill>
          <a:ln>
            <a:noFill/>
          </a:ln>
        </p:spPr>
        <p:txBody>
          <a:bodyPr spcFirstLastPara="1" wrap="square" lIns="91425" tIns="45700" rIns="91425" bIns="45700" anchor="ctr" anchorCtr="0">
            <a:noAutofit/>
          </a:bodyPr>
          <a:lstStyle/>
          <a:p>
            <a:pPr defTabSz="685800"/>
            <a:endParaRPr kern="1200">
              <a:latin typeface="Arial" panose="020B0604020202020204" pitchFamily="34" charset="0"/>
              <a:ea typeface="Overpass"/>
              <a:cs typeface="Arial" panose="020B0604020202020204" pitchFamily="34" charset="0"/>
              <a:sym typeface="Overpass"/>
            </a:endParaRPr>
          </a:p>
        </p:txBody>
      </p:sp>
      <p:sp>
        <p:nvSpPr>
          <p:cNvPr id="916" name="Google Shape;916;p118"/>
          <p:cNvSpPr txBox="1"/>
          <p:nvPr/>
        </p:nvSpPr>
        <p:spPr>
          <a:xfrm>
            <a:off x="1372850" y="3809550"/>
            <a:ext cx="2479200" cy="461100"/>
          </a:xfrm>
          <a:prstGeom prst="rect">
            <a:avLst/>
          </a:prstGeom>
          <a:noFill/>
          <a:ln>
            <a:noFill/>
          </a:ln>
        </p:spPr>
        <p:txBody>
          <a:bodyPr spcFirstLastPara="1" wrap="square" lIns="33725" tIns="68550" rIns="33725" bIns="68550" anchor="b" anchorCtr="1">
            <a:noAutofit/>
          </a:bodyPr>
          <a:lstStyle/>
          <a:p>
            <a:pPr algn="ctr" defTabSz="685800">
              <a:lnSpc>
                <a:spcPct val="106000"/>
              </a:lnSpc>
              <a:buClr>
                <a:srgbClr val="FFFFFF"/>
              </a:buClr>
            </a:pPr>
            <a:r>
              <a:rPr lang="en" sz="1350" b="1" kern="1200">
                <a:solidFill>
                  <a:srgbClr val="FFFFFF"/>
                </a:solidFill>
                <a:latin typeface="Arial" panose="020B0604020202020204" pitchFamily="34" charset="0"/>
                <a:ea typeface="Overpass"/>
                <a:cs typeface="Arial" panose="020B0604020202020204" pitchFamily="34" charset="0"/>
                <a:sym typeface="Overpass"/>
              </a:rPr>
              <a:t>HOST OS</a:t>
            </a:r>
            <a:endParaRPr sz="18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917" name="Google Shape;917;p118"/>
          <p:cNvGrpSpPr/>
          <p:nvPr/>
        </p:nvGrpSpPr>
        <p:grpSpPr>
          <a:xfrm>
            <a:off x="1312079" y="1243039"/>
            <a:ext cx="1927335" cy="1635900"/>
            <a:chOff x="702478" y="2005039"/>
            <a:chExt cx="1927335" cy="1635900"/>
          </a:xfrm>
        </p:grpSpPr>
        <p:sp>
          <p:nvSpPr>
            <p:cNvPr id="918" name="Google Shape;918;p118"/>
            <p:cNvSpPr/>
            <p:nvPr/>
          </p:nvSpPr>
          <p:spPr>
            <a:xfrm>
              <a:off x="702478" y="2005039"/>
              <a:ext cx="1735500" cy="1635900"/>
            </a:xfrm>
            <a:prstGeom prst="rect">
              <a:avLst/>
            </a:prstGeom>
            <a:solidFill>
              <a:srgbClr val="FFFFFF"/>
            </a:solidFill>
            <a:ln w="25400" cap="flat" cmpd="sng">
              <a:solidFill>
                <a:srgbClr val="C5000B"/>
              </a:solidFill>
              <a:prstDash val="dash"/>
              <a:round/>
              <a:headEnd type="none" w="sm" len="sm"/>
              <a:tailEnd type="none" w="sm" len="sm"/>
            </a:ln>
          </p:spPr>
          <p:txBody>
            <a:bodyPr spcFirstLastPara="1" wrap="square" lIns="71925" tIns="83850" rIns="71925" bIns="71925" anchor="t" anchorCtr="0">
              <a:noAutofit/>
            </a:bodyPr>
            <a:lstStyle/>
            <a:p>
              <a:pPr algn="ctr" defTabSz="685800">
                <a:buClr>
                  <a:srgbClr val="C5000B"/>
                </a:buClr>
              </a:pPr>
              <a:r>
                <a:rPr lang="en" sz="1350" b="1" kern="1200" dirty="0">
                  <a:solidFill>
                    <a:srgbClr val="C5000B"/>
                  </a:solidFill>
                  <a:latin typeface="Arial" panose="020B0604020202020204" pitchFamily="34" charset="0"/>
                  <a:ea typeface="Overpass"/>
                  <a:cs typeface="Arial" panose="020B0604020202020204" pitchFamily="34" charset="0"/>
                  <a:sym typeface="Overpass"/>
                </a:rPr>
                <a:t>CONTAINER</a:t>
              </a:r>
              <a:endParaRPr sz="1800" kern="1200" dirty="0">
                <a:solidFill>
                  <a:prstClr val="black"/>
                </a:solidFill>
                <a:latin typeface="Arial" panose="020B0604020202020204" pitchFamily="34" charset="0"/>
                <a:ea typeface="Overpass"/>
                <a:cs typeface="Arial" panose="020B0604020202020204" pitchFamily="34" charset="0"/>
                <a:sym typeface="Overpass"/>
              </a:endParaRPr>
            </a:p>
          </p:txBody>
        </p:sp>
        <p:sp>
          <p:nvSpPr>
            <p:cNvPr id="919" name="Google Shape;919;p118"/>
            <p:cNvSpPr/>
            <p:nvPr/>
          </p:nvSpPr>
          <p:spPr>
            <a:xfrm>
              <a:off x="869406" y="3138613"/>
              <a:ext cx="1487400" cy="467400"/>
            </a:xfrm>
            <a:prstGeom prst="rect">
              <a:avLst/>
            </a:prstGeom>
            <a:solidFill>
              <a:srgbClr val="C5000B"/>
            </a:solidFill>
            <a:ln>
              <a:noFill/>
            </a:ln>
          </p:spPr>
          <p:txBody>
            <a:bodyPr spcFirstLastPara="1" wrap="square" lIns="37100" tIns="32150" rIns="37100" bIns="20225" anchor="ctr" anchorCtr="0">
              <a:noAutofit/>
            </a:bodyPr>
            <a:lstStyle/>
            <a:p>
              <a:pPr algn="ctr" defTabSz="685800">
                <a:buClr>
                  <a:srgbClr val="FFFFFF"/>
                </a:buClr>
              </a:pPr>
              <a:r>
                <a:rPr lang="en" sz="1350" b="1" kern="1200">
                  <a:solidFill>
                    <a:srgbClr val="FFFFFF"/>
                  </a:solidFill>
                  <a:latin typeface="Arial" panose="020B0604020202020204" pitchFamily="34" charset="0"/>
                  <a:ea typeface="Overpass"/>
                  <a:cs typeface="Arial" panose="020B0604020202020204" pitchFamily="34" charset="0"/>
                  <a:sym typeface="Overpass"/>
                </a:rPr>
                <a:t>OS</a:t>
              </a:r>
              <a:endParaRPr sz="1350"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
                  <a:srgbClr val="FFFFFF"/>
                </a:buClr>
              </a:pPr>
              <a:r>
                <a:rPr lang="en" sz="1000" b="1" kern="1200">
                  <a:solidFill>
                    <a:srgbClr val="FFFFFF"/>
                  </a:solidFill>
                  <a:latin typeface="Arial" panose="020B0604020202020204" pitchFamily="34" charset="0"/>
                  <a:ea typeface="Overpass"/>
                  <a:cs typeface="Arial" panose="020B0604020202020204" pitchFamily="34" charset="0"/>
                  <a:sym typeface="Overpass"/>
                </a:rPr>
                <a:t>(USER SPACE) </a:t>
              </a:r>
              <a:endParaRPr sz="1000" b="1" kern="1200">
                <a:solidFill>
                  <a:prstClr val="black"/>
                </a:solidFill>
                <a:latin typeface="Arial" panose="020B0604020202020204" pitchFamily="34" charset="0"/>
                <a:ea typeface="Overpass"/>
                <a:cs typeface="Arial" panose="020B0604020202020204" pitchFamily="34" charset="0"/>
                <a:sym typeface="Overpass"/>
              </a:endParaRPr>
            </a:p>
          </p:txBody>
        </p:sp>
        <p:sp>
          <p:nvSpPr>
            <p:cNvPr id="920" name="Google Shape;920;p118"/>
            <p:cNvSpPr/>
            <p:nvPr/>
          </p:nvSpPr>
          <p:spPr>
            <a:xfrm>
              <a:off x="869406" y="2709389"/>
              <a:ext cx="1487400" cy="467400"/>
            </a:xfrm>
            <a:prstGeom prst="rect">
              <a:avLst/>
            </a:prstGeom>
            <a:solidFill>
              <a:srgbClr val="666666"/>
            </a:solidFill>
            <a:ln>
              <a:noFill/>
            </a:ln>
          </p:spPr>
          <p:txBody>
            <a:bodyPr spcFirstLastPara="1" wrap="square" lIns="37100" tIns="32150" rIns="37100" bIns="20225" anchor="ctr" anchorCtr="0">
              <a:noAutofit/>
            </a:bodyPr>
            <a:lstStyle/>
            <a:p>
              <a:pPr algn="ctr" defTabSz="685800">
                <a:buClr>
                  <a:srgbClr val="FFFFFF"/>
                </a:buClr>
              </a:pPr>
              <a:r>
                <a:rPr lang="en" sz="1350" kern="1200">
                  <a:solidFill>
                    <a:srgbClr val="FFFFFF"/>
                  </a:solidFill>
                  <a:latin typeface="Arial" panose="020B0604020202020204" pitchFamily="34" charset="0"/>
                  <a:ea typeface="Overpass"/>
                  <a:cs typeface="Arial" panose="020B0604020202020204" pitchFamily="34" charset="0"/>
                  <a:sym typeface="Overpass"/>
                </a:rPr>
                <a:t>RUNTIME</a:t>
              </a:r>
              <a:endParaRPr sz="1800" kern="1200">
                <a:solidFill>
                  <a:prstClr val="black"/>
                </a:solidFill>
                <a:latin typeface="Arial" panose="020B0604020202020204" pitchFamily="34" charset="0"/>
                <a:ea typeface="Overpass"/>
                <a:cs typeface="Arial" panose="020B0604020202020204" pitchFamily="34" charset="0"/>
                <a:sym typeface="Overpass"/>
              </a:endParaRPr>
            </a:p>
          </p:txBody>
        </p:sp>
        <p:sp>
          <p:nvSpPr>
            <p:cNvPr id="921" name="Google Shape;921;p118"/>
            <p:cNvSpPr/>
            <p:nvPr/>
          </p:nvSpPr>
          <p:spPr>
            <a:xfrm>
              <a:off x="869406" y="2280164"/>
              <a:ext cx="1487400" cy="467400"/>
            </a:xfrm>
            <a:prstGeom prst="rect">
              <a:avLst/>
            </a:prstGeom>
            <a:solidFill>
              <a:srgbClr val="999999"/>
            </a:solidFill>
            <a:ln>
              <a:noFill/>
            </a:ln>
          </p:spPr>
          <p:txBody>
            <a:bodyPr spcFirstLastPara="1" wrap="square" lIns="37100" tIns="32150" rIns="37100" bIns="20225" anchor="ctr" anchorCtr="0">
              <a:noAutofit/>
            </a:bodyPr>
            <a:lstStyle/>
            <a:p>
              <a:pPr algn="ctr" defTabSz="685800">
                <a:buClr>
                  <a:srgbClr val="FFFFFF"/>
                </a:buClr>
              </a:pPr>
              <a:r>
                <a:rPr lang="en" sz="1350" kern="1200">
                  <a:solidFill>
                    <a:srgbClr val="FFFFFF"/>
                  </a:solidFill>
                  <a:latin typeface="Arial" panose="020B0604020202020204" pitchFamily="34" charset="0"/>
                  <a:ea typeface="Overpass"/>
                  <a:cs typeface="Arial" panose="020B0604020202020204" pitchFamily="34" charset="0"/>
                  <a:sym typeface="Overpass"/>
                </a:rPr>
                <a:t>APP</a:t>
              </a:r>
              <a:endParaRPr sz="1800" kern="1200">
                <a:solidFill>
                  <a:prstClr val="black"/>
                </a:solidFill>
                <a:latin typeface="Arial" panose="020B0604020202020204" pitchFamily="34" charset="0"/>
                <a:ea typeface="Overpass"/>
                <a:cs typeface="Arial" panose="020B0604020202020204" pitchFamily="34" charset="0"/>
                <a:sym typeface="Overpass"/>
              </a:endParaRPr>
            </a:p>
          </p:txBody>
        </p:sp>
        <p:pic>
          <p:nvPicPr>
            <p:cNvPr id="922" name="Google Shape;922;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287813" y="3139744"/>
              <a:ext cx="342000" cy="322200"/>
            </a:xfrm>
            <a:prstGeom prst="rect">
              <a:avLst/>
            </a:prstGeom>
            <a:noFill/>
            <a:ln>
              <a:noFill/>
            </a:ln>
          </p:spPr>
        </p:pic>
      </p:grpSp>
      <p:pic>
        <p:nvPicPr>
          <p:cNvPr id="923" name="Google Shape;923;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21573" y="3809549"/>
            <a:ext cx="342000" cy="322200"/>
          </a:xfrm>
          <a:prstGeom prst="rect">
            <a:avLst/>
          </a:prstGeom>
          <a:noFill/>
          <a:ln>
            <a:noFill/>
          </a:ln>
        </p:spPr>
      </p:pic>
      <p:sp>
        <p:nvSpPr>
          <p:cNvPr id="924" name="Google Shape;924;p118"/>
          <p:cNvSpPr/>
          <p:nvPr/>
        </p:nvSpPr>
        <p:spPr>
          <a:xfrm>
            <a:off x="1312075" y="2971575"/>
            <a:ext cx="1875000" cy="576300"/>
          </a:xfrm>
          <a:prstGeom prst="rect">
            <a:avLst/>
          </a:prstGeom>
          <a:solidFill>
            <a:srgbClr val="B7B7B7"/>
          </a:solidFill>
          <a:ln>
            <a:noFill/>
          </a:ln>
        </p:spPr>
        <p:txBody>
          <a:bodyPr spcFirstLastPara="1" wrap="square" lIns="91425" tIns="91425" rIns="91425" bIns="91425" anchor="ctr" anchorCtr="0">
            <a:noAutofit/>
          </a:bodyPr>
          <a:lstStyle/>
          <a:p>
            <a:pPr algn="ctr" defTabSz="685800">
              <a:buClrTx/>
            </a:pPr>
            <a:r>
              <a:rPr lang="en" sz="1800" b="1" kern="1200">
                <a:solidFill>
                  <a:srgbClr val="FFFFFF"/>
                </a:solidFill>
                <a:latin typeface="Arial" panose="020B0604020202020204" pitchFamily="34" charset="0"/>
                <a:ea typeface="Overpass"/>
                <a:cs typeface="Arial" panose="020B0604020202020204" pitchFamily="34" charset="0"/>
                <a:sym typeface="Overpass"/>
              </a:rPr>
              <a:t>KUBERNETES</a:t>
            </a:r>
            <a:endParaRPr sz="1800" b="1"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925" name="Google Shape;925;p1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45077" y="3098624"/>
            <a:ext cx="342000" cy="322200"/>
          </a:xfrm>
          <a:prstGeom prst="rect">
            <a:avLst/>
          </a:prstGeom>
          <a:noFill/>
          <a:ln>
            <a:noFill/>
          </a:ln>
        </p:spPr>
      </p:pic>
      <p:sp>
        <p:nvSpPr>
          <p:cNvPr id="926" name="Google Shape;926;p118"/>
          <p:cNvSpPr txBox="1"/>
          <p:nvPr/>
        </p:nvSpPr>
        <p:spPr>
          <a:xfrm>
            <a:off x="4770875" y="2084400"/>
            <a:ext cx="3105300" cy="963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buClrTx/>
            </a:pPr>
            <a:r>
              <a:rPr lang="en" sz="1200" b="1" kern="1200" dirty="0">
                <a:solidFill>
                  <a:prstClr val="black"/>
                </a:solidFill>
                <a:latin typeface="Arial" panose="020B0604020202020204" pitchFamily="34" charset="0"/>
                <a:ea typeface="Overpass"/>
                <a:cs typeface="Arial" panose="020B0604020202020204" pitchFamily="34" charset="0"/>
                <a:sym typeface="Overpass"/>
              </a:rPr>
              <a:t>TRUSTED PLATFORM</a:t>
            </a:r>
            <a:endParaRPr sz="1200" b="1"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ClrTx/>
            </a:pPr>
            <a:r>
              <a:rPr lang="en" sz="1000" kern="1200" dirty="0">
                <a:solidFill>
                  <a:prstClr val="black"/>
                </a:solidFill>
                <a:latin typeface="Arial" panose="020B0604020202020204" pitchFamily="34" charset="0"/>
                <a:ea typeface="Overpass"/>
                <a:cs typeface="Arial" panose="020B0604020202020204" pitchFamily="34" charset="0"/>
                <a:sym typeface="Overpass"/>
              </a:rPr>
              <a:t>OpenShift extends Kubernetes with built-in authentication and authorization, secrets management, auditing, logging, and container registry for granular, centralized control</a:t>
            </a:r>
            <a:endParaRPr sz="1000" kern="1200" dirty="0">
              <a:solidFill>
                <a:prstClr val="black"/>
              </a:solidFill>
              <a:latin typeface="Arial" panose="020B0604020202020204" pitchFamily="34" charset="0"/>
              <a:ea typeface="Overpass"/>
              <a:cs typeface="Arial" panose="020B0604020202020204" pitchFamily="34" charset="0"/>
              <a:sym typeface="Overpass"/>
            </a:endParaRPr>
          </a:p>
        </p:txBody>
      </p:sp>
      <p:sp>
        <p:nvSpPr>
          <p:cNvPr id="927" name="Google Shape;927;p118"/>
          <p:cNvSpPr txBox="1"/>
          <p:nvPr/>
        </p:nvSpPr>
        <p:spPr>
          <a:xfrm>
            <a:off x="4770875" y="3287300"/>
            <a:ext cx="3105300" cy="963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buClrTx/>
            </a:pPr>
            <a:r>
              <a:rPr lang="en" sz="1200" b="1" kern="1200" dirty="0">
                <a:solidFill>
                  <a:prstClr val="black"/>
                </a:solidFill>
                <a:latin typeface="Arial" panose="020B0604020202020204" pitchFamily="34" charset="0"/>
                <a:ea typeface="Overpass"/>
                <a:cs typeface="Arial" panose="020B0604020202020204" pitchFamily="34" charset="0"/>
                <a:sym typeface="Overpass"/>
              </a:rPr>
              <a:t>TRUSTED HOST</a:t>
            </a:r>
            <a:endParaRPr sz="10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ClrTx/>
            </a:pPr>
            <a:r>
              <a:rPr lang="en" sz="1000" kern="1200" dirty="0">
                <a:solidFill>
                  <a:prstClr val="black"/>
                </a:solidFill>
                <a:latin typeface="Arial" panose="020B0604020202020204" pitchFamily="34" charset="0"/>
                <a:ea typeface="Overpass"/>
                <a:cs typeface="Arial" panose="020B0604020202020204" pitchFamily="34" charset="0"/>
                <a:sym typeface="Overpass"/>
              </a:rPr>
              <a:t>OpenShift runs on Red Hat Enterprise Linux, the most deployed commercial operating system in the public cloud, trusted by more than 90% of the Fortune 500</a:t>
            </a:r>
            <a:endParaRPr sz="1000" kern="1200" dirty="0">
              <a:solidFill>
                <a:prstClr val="black"/>
              </a:solidFill>
              <a:latin typeface="Arial" panose="020B0604020202020204" pitchFamily="34" charset="0"/>
              <a:ea typeface="Overpass"/>
              <a:cs typeface="Arial" panose="020B0604020202020204" pitchFamily="34" charset="0"/>
              <a:sym typeface="Overpass"/>
            </a:endParaRPr>
          </a:p>
        </p:txBody>
      </p:sp>
      <p:sp>
        <p:nvSpPr>
          <p:cNvPr id="928" name="Google Shape;928;p118"/>
          <p:cNvSpPr txBox="1"/>
          <p:nvPr/>
        </p:nvSpPr>
        <p:spPr>
          <a:xfrm>
            <a:off x="4770875" y="1145400"/>
            <a:ext cx="3105300" cy="628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685800">
              <a:buClrTx/>
            </a:pPr>
            <a:r>
              <a:rPr lang="en" sz="1200" b="1" kern="1200" dirty="0">
                <a:solidFill>
                  <a:prstClr val="black"/>
                </a:solidFill>
                <a:latin typeface="Arial" panose="020B0604020202020204" pitchFamily="34" charset="0"/>
                <a:ea typeface="Overpass"/>
                <a:cs typeface="Arial" panose="020B0604020202020204" pitchFamily="34" charset="0"/>
                <a:sym typeface="Overpass"/>
              </a:rPr>
              <a:t>TRUSTED CONTENT</a:t>
            </a:r>
            <a:endParaRPr sz="12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ClrTx/>
            </a:pPr>
            <a:r>
              <a:rPr lang="en" sz="1000" kern="1200" dirty="0">
                <a:solidFill>
                  <a:prstClr val="black"/>
                </a:solidFill>
                <a:latin typeface="Arial" panose="020B0604020202020204" pitchFamily="34" charset="0"/>
                <a:ea typeface="Overpass"/>
                <a:cs typeface="Arial" panose="020B0604020202020204" pitchFamily="34" charset="0"/>
                <a:sym typeface="Overpass"/>
              </a:rPr>
              <a:t>Red Hat provides up-to-date base container images and validated content from dozens of ISV partners</a:t>
            </a:r>
            <a:endParaRPr sz="1000" kern="1200" dirty="0">
              <a:solidFill>
                <a:prstClr val="black"/>
              </a:solidFill>
              <a:latin typeface="Arial" panose="020B0604020202020204" pitchFamily="34" charset="0"/>
              <a:ea typeface="Overpass"/>
              <a:cs typeface="Arial" panose="020B0604020202020204" pitchFamily="34" charset="0"/>
              <a:sym typeface="Overpass"/>
            </a:endParaRPr>
          </a:p>
        </p:txBody>
      </p:sp>
      <p:cxnSp>
        <p:nvCxnSpPr>
          <p:cNvPr id="929" name="Google Shape;929;p118"/>
          <p:cNvCxnSpPr>
            <a:stCxn id="922" idx="3"/>
            <a:endCxn id="928" idx="1"/>
          </p:cNvCxnSpPr>
          <p:nvPr/>
        </p:nvCxnSpPr>
        <p:spPr>
          <a:xfrm rot="10800000" flipH="1">
            <a:off x="3239413" y="1459744"/>
            <a:ext cx="1531500" cy="1079100"/>
          </a:xfrm>
          <a:prstGeom prst="bentConnector3">
            <a:avLst>
              <a:gd name="adj1" fmla="val 49999"/>
            </a:avLst>
          </a:prstGeom>
          <a:noFill/>
          <a:ln w="9525" cap="flat" cmpd="sng">
            <a:solidFill>
              <a:schemeClr val="dk2"/>
            </a:solidFill>
            <a:prstDash val="solid"/>
            <a:round/>
            <a:headEnd type="stealth" w="med" len="med"/>
            <a:tailEnd type="none" w="med" len="med"/>
          </a:ln>
        </p:spPr>
      </p:cxnSp>
      <p:cxnSp>
        <p:nvCxnSpPr>
          <p:cNvPr id="930" name="Google Shape;930;p118"/>
          <p:cNvCxnSpPr>
            <a:stCxn id="923" idx="3"/>
            <a:endCxn id="927" idx="1"/>
          </p:cNvCxnSpPr>
          <p:nvPr/>
        </p:nvCxnSpPr>
        <p:spPr>
          <a:xfrm rot="10800000" flipH="1">
            <a:off x="3663573" y="3769349"/>
            <a:ext cx="1107300" cy="2013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31" name="Google Shape;931;p118"/>
          <p:cNvCxnSpPr>
            <a:stCxn id="925" idx="3"/>
            <a:endCxn id="926" idx="1"/>
          </p:cNvCxnSpPr>
          <p:nvPr/>
        </p:nvCxnSpPr>
        <p:spPr>
          <a:xfrm rot="10800000" flipH="1">
            <a:off x="3187077" y="2566424"/>
            <a:ext cx="1583700" cy="693300"/>
          </a:xfrm>
          <a:prstGeom prst="bentConnector3">
            <a:avLst>
              <a:gd name="adj1" fmla="val 66059"/>
            </a:avLst>
          </a:prstGeom>
          <a:noFill/>
          <a:ln w="9525" cap="flat" cmpd="sng">
            <a:solidFill>
              <a:schemeClr val="dk2"/>
            </a:solidFill>
            <a:prstDash val="solid"/>
            <a:round/>
            <a:headEnd type="none" w="med" len="med"/>
            <a:tailEnd type="none" w="med" len="med"/>
          </a:ln>
        </p:spPr>
      </p:cxnSp>
      <p:sp>
        <p:nvSpPr>
          <p:cNvPr id="932" name="Google Shape;932;p118"/>
          <p:cNvSpPr txBox="1">
            <a:spLocks noGrp="1"/>
          </p:cNvSpPr>
          <p:nvPr>
            <p:ph type="title"/>
          </p:nvPr>
        </p:nvSpPr>
        <p:spPr>
          <a:xfrm>
            <a:off x="685800" y="381000"/>
            <a:ext cx="7770900" cy="461100"/>
          </a:xfrm>
          <a:prstGeom prst="rect">
            <a:avLst/>
          </a:prstGeom>
          <a:noFill/>
          <a:ln>
            <a:noFill/>
          </a:ln>
        </p:spPr>
        <p:txBody>
          <a:bodyPr spcFirstLastPara="1" vert="horz" wrap="square" lIns="91425" tIns="91425" rIns="91425" bIns="91425" rtlCol="0" anchor="b" anchorCtr="0">
            <a:noAutofit/>
          </a:bodyPr>
          <a:lstStyle/>
          <a:p>
            <a:pPr algn="ctr">
              <a:lnSpc>
                <a:spcPct val="106000"/>
              </a:lnSpc>
              <a:spcBef>
                <a:spcPts val="0"/>
              </a:spcBef>
              <a:buClr>
                <a:schemeClr val="dk1"/>
              </a:buClr>
            </a:pPr>
            <a:r>
              <a:rPr lang="en" sz="2400" b="1" dirty="0">
                <a:latin typeface="Arial" panose="020B0604020202020204" pitchFamily="34" charset="0"/>
                <a:ea typeface="Overpass"/>
                <a:cs typeface="Arial" panose="020B0604020202020204" pitchFamily="34" charset="0"/>
                <a:sym typeface="Overpass"/>
              </a:rPr>
              <a:t>TRUSTED HOST, CONTENT, PLATFORM</a:t>
            </a:r>
            <a:endParaRPr sz="2400" b="1" dirty="0">
              <a:solidFill>
                <a:srgbClr val="000000"/>
              </a:solidFill>
              <a:latin typeface="Arial" panose="020B0604020202020204" pitchFamily="34" charset="0"/>
              <a:ea typeface="Overpass"/>
              <a:cs typeface="Arial" panose="020B0604020202020204" pitchFamily="34" charset="0"/>
              <a:sym typeface="Overpas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21"/>
          <p:cNvSpPr/>
          <p:nvPr/>
        </p:nvSpPr>
        <p:spPr>
          <a:xfrm>
            <a:off x="2657075" y="4850975"/>
            <a:ext cx="2839800" cy="207300"/>
          </a:xfrm>
          <a:prstGeom prst="rect">
            <a:avLst/>
          </a:prstGeom>
          <a:solidFill>
            <a:srgbClr val="FFFFFF"/>
          </a:solidFill>
          <a:ln>
            <a:noFill/>
          </a:ln>
        </p:spPr>
        <p:txBody>
          <a:bodyPr spcFirstLastPara="1" wrap="square" lIns="91425" tIns="91425" rIns="91425" bIns="91425" anchor="ctr" anchorCtr="0">
            <a:noAutofit/>
          </a:bodyPr>
          <a:lstStyle/>
          <a:p>
            <a:endParaRPr sz="1800"/>
          </a:p>
        </p:txBody>
      </p:sp>
      <p:sp>
        <p:nvSpPr>
          <p:cNvPr id="972" name="Google Shape;972;p121"/>
          <p:cNvSpPr/>
          <p:nvPr/>
        </p:nvSpPr>
        <p:spPr>
          <a:xfrm>
            <a:off x="-46750" y="-30448"/>
            <a:ext cx="3987600" cy="5211600"/>
          </a:xfrm>
          <a:prstGeom prst="rect">
            <a:avLst/>
          </a:prstGeom>
          <a:solidFill>
            <a:srgbClr val="000000"/>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973" name="Google Shape;973;p121"/>
          <p:cNvPicPr preferRelativeResize="0"/>
          <p:nvPr/>
        </p:nvPicPr>
        <p:blipFill rotWithShape="1">
          <a:blip r:embed="rId3" cstate="print">
            <a:alphaModFix/>
            <a:extLst>
              <a:ext uri="{28A0092B-C50C-407E-A947-70E740481C1C}">
                <a14:useLocalDpi xmlns:a14="http://schemas.microsoft.com/office/drawing/2010/main"/>
              </a:ext>
            </a:extLst>
          </a:blip>
          <a:srcRect t="3772" b="3772"/>
          <a:stretch/>
        </p:blipFill>
        <p:spPr>
          <a:xfrm>
            <a:off x="968925" y="2014526"/>
            <a:ext cx="1958800" cy="1951900"/>
          </a:xfrm>
          <a:prstGeom prst="rect">
            <a:avLst/>
          </a:prstGeom>
          <a:noFill/>
          <a:ln>
            <a:noFill/>
          </a:ln>
        </p:spPr>
      </p:pic>
      <p:sp>
        <p:nvSpPr>
          <p:cNvPr id="974" name="Google Shape;974;p121"/>
          <p:cNvSpPr txBox="1"/>
          <p:nvPr/>
        </p:nvSpPr>
        <p:spPr>
          <a:xfrm>
            <a:off x="4146525" y="720025"/>
            <a:ext cx="4905600" cy="3824100"/>
          </a:xfrm>
          <a:prstGeom prst="rect">
            <a:avLst/>
          </a:prstGeom>
          <a:noFill/>
          <a:ln>
            <a:noFill/>
          </a:ln>
        </p:spPr>
        <p:txBody>
          <a:bodyPr spcFirstLastPara="1" wrap="square" lIns="91425" tIns="91425" rIns="91425" bIns="91425" anchor="t" anchorCtr="0">
            <a:noAutofit/>
          </a:bodyPr>
          <a:lstStyle/>
          <a:p>
            <a:pPr>
              <a:buClr>
                <a:srgbClr val="000000"/>
              </a:buClr>
              <a:buSzPts val="1100"/>
            </a:pPr>
            <a:r>
              <a:rPr lang="en" sz="1800" b="1" dirty="0">
                <a:solidFill>
                  <a:schemeClr val="dk1"/>
                </a:solidFill>
                <a:latin typeface="Arial" panose="020B0604020202020204" pitchFamily="34" charset="0"/>
                <a:ea typeface="Overpass"/>
                <a:cs typeface="Arial" panose="020B0604020202020204" pitchFamily="34" charset="0"/>
                <a:sym typeface="Overpass"/>
              </a:rPr>
              <a:t>Trusted enterprise Kubernetes</a:t>
            </a:r>
            <a:endParaRPr sz="1800" b="1" dirty="0">
              <a:solidFill>
                <a:schemeClr val="dk1"/>
              </a:solidFill>
              <a:latin typeface="Arial" panose="020B0604020202020204" pitchFamily="34" charset="0"/>
              <a:ea typeface="Overpass"/>
              <a:cs typeface="Arial" panose="020B0604020202020204" pitchFamily="34" charset="0"/>
              <a:sym typeface="Overpass"/>
            </a:endParaRPr>
          </a:p>
          <a:p>
            <a:pPr>
              <a:buClr>
                <a:srgbClr val="000000"/>
              </a:buClr>
              <a:buSzPts val="1100"/>
            </a:pPr>
            <a:endParaRPr lang="en-US" sz="1600" dirty="0">
              <a:solidFill>
                <a:schemeClr val="dk1"/>
              </a:solidFill>
              <a:latin typeface="Arial" panose="020B0604020202020204" pitchFamily="34" charset="0"/>
              <a:ea typeface="Overpass"/>
              <a:cs typeface="Arial" panose="020B0604020202020204" pitchFamily="34" charset="0"/>
              <a:sym typeface="Overpass"/>
            </a:endParaRPr>
          </a:p>
          <a:p>
            <a:pPr>
              <a:buClr>
                <a:srgbClr val="000000"/>
              </a:buClr>
              <a:buSzPts val="1100"/>
            </a:pPr>
            <a:endParaRPr sz="1600" dirty="0">
              <a:solidFill>
                <a:schemeClr val="dk1"/>
              </a:solidFill>
              <a:latin typeface="Arial" panose="020B0604020202020204" pitchFamily="34" charset="0"/>
              <a:ea typeface="Overpass"/>
              <a:cs typeface="Arial" panose="020B0604020202020204" pitchFamily="34" charset="0"/>
              <a:sym typeface="Overpass"/>
            </a:endParaRPr>
          </a:p>
          <a:p>
            <a:pPr>
              <a:buClr>
                <a:srgbClr val="000000"/>
              </a:buClr>
              <a:buSzPts val="1100"/>
            </a:pPr>
            <a:r>
              <a:rPr lang="en" sz="1800" b="1" dirty="0">
                <a:solidFill>
                  <a:srgbClr val="CC0000"/>
                </a:solidFill>
                <a:latin typeface="Arial" panose="020B0604020202020204" pitchFamily="34" charset="0"/>
                <a:ea typeface="Overpass"/>
                <a:cs typeface="Arial" panose="020B0604020202020204" pitchFamily="34" charset="0"/>
                <a:sym typeface="Overpass"/>
              </a:rPr>
              <a:t>A cloud-like experience, everywhere</a:t>
            </a:r>
            <a:endParaRPr sz="1800" b="1" dirty="0">
              <a:solidFill>
                <a:srgbClr val="CC0000"/>
              </a:solidFill>
              <a:latin typeface="Arial" panose="020B0604020202020204" pitchFamily="34" charset="0"/>
              <a:ea typeface="Overpass"/>
              <a:cs typeface="Arial" panose="020B0604020202020204" pitchFamily="34" charset="0"/>
              <a:sym typeface="Overpass"/>
            </a:endParaRPr>
          </a:p>
          <a:p>
            <a:pPr marL="457189" indent="-330192">
              <a:buClr>
                <a:srgbClr val="CC0000"/>
              </a:buClr>
              <a:buSzPts val="1600"/>
              <a:buFont typeface="Overpass"/>
              <a:buChar char="●"/>
            </a:pPr>
            <a:r>
              <a:rPr lang="en" sz="1600" dirty="0">
                <a:solidFill>
                  <a:srgbClr val="CC0000"/>
                </a:solidFill>
                <a:latin typeface="Arial" panose="020B0604020202020204" pitchFamily="34" charset="0"/>
                <a:ea typeface="Overpass"/>
                <a:cs typeface="Arial" panose="020B0604020202020204" pitchFamily="34" charset="0"/>
                <a:sym typeface="Overpass"/>
              </a:rPr>
              <a:t>Hybrid, Multi-Cluster Management</a:t>
            </a:r>
            <a:endParaRPr sz="1600" dirty="0">
              <a:solidFill>
                <a:srgbClr val="CC0000"/>
              </a:solidFill>
              <a:latin typeface="Arial" panose="020B0604020202020204" pitchFamily="34" charset="0"/>
              <a:ea typeface="Overpass"/>
              <a:cs typeface="Arial" panose="020B0604020202020204" pitchFamily="34" charset="0"/>
              <a:sym typeface="Overpass"/>
            </a:endParaRPr>
          </a:p>
          <a:p>
            <a:pPr marL="457189" indent="-330192">
              <a:buClr>
                <a:srgbClr val="CC0000"/>
              </a:buClr>
              <a:buSzPts val="1600"/>
              <a:buFont typeface="Overpass"/>
              <a:buChar char="●"/>
            </a:pPr>
            <a:r>
              <a:rPr lang="en" sz="1600" dirty="0">
                <a:solidFill>
                  <a:srgbClr val="CC0000"/>
                </a:solidFill>
                <a:latin typeface="Arial" panose="020B0604020202020204" pitchFamily="34" charset="0"/>
                <a:ea typeface="Overpass"/>
                <a:cs typeface="Arial" panose="020B0604020202020204" pitchFamily="34" charset="0"/>
                <a:sym typeface="Overpass"/>
              </a:rPr>
              <a:t>Operator Framework </a:t>
            </a:r>
            <a:endParaRPr sz="1600" dirty="0">
              <a:solidFill>
                <a:srgbClr val="CC0000"/>
              </a:solidFill>
              <a:latin typeface="Arial" panose="020B0604020202020204" pitchFamily="34" charset="0"/>
              <a:ea typeface="Overpass"/>
              <a:cs typeface="Arial" panose="020B0604020202020204" pitchFamily="34" charset="0"/>
              <a:sym typeface="Overpass"/>
            </a:endParaRPr>
          </a:p>
          <a:p>
            <a:pPr marL="457189" indent="-330192">
              <a:buClr>
                <a:srgbClr val="CC0000"/>
              </a:buClr>
              <a:buSzPts val="1600"/>
              <a:buFont typeface="Overpass"/>
              <a:buChar char="●"/>
            </a:pPr>
            <a:r>
              <a:rPr lang="en" sz="1600" dirty="0">
                <a:solidFill>
                  <a:srgbClr val="CC0000"/>
                </a:solidFill>
                <a:latin typeface="Arial" panose="020B0604020202020204" pitchFamily="34" charset="0"/>
                <a:ea typeface="Overpass"/>
                <a:cs typeface="Arial" panose="020B0604020202020204" pitchFamily="34" charset="0"/>
                <a:sym typeface="Overpass"/>
              </a:rPr>
              <a:t>Operator Hub &amp; Certified ISVs</a:t>
            </a:r>
            <a:endParaRPr sz="1600" dirty="0">
              <a:solidFill>
                <a:srgbClr val="CC0000"/>
              </a:solidFill>
              <a:latin typeface="Arial" panose="020B0604020202020204" pitchFamily="34" charset="0"/>
              <a:ea typeface="Overpass"/>
              <a:cs typeface="Arial" panose="020B0604020202020204" pitchFamily="34" charset="0"/>
              <a:sym typeface="Overpass"/>
            </a:endParaRPr>
          </a:p>
          <a:p>
            <a:pPr>
              <a:buClr>
                <a:srgbClr val="000000"/>
              </a:buClr>
              <a:buSzPts val="1100"/>
            </a:pPr>
            <a:endParaRPr sz="1600" dirty="0">
              <a:solidFill>
                <a:schemeClr val="dk1"/>
              </a:solidFill>
              <a:latin typeface="Arial" panose="020B0604020202020204" pitchFamily="34" charset="0"/>
              <a:ea typeface="Overpass"/>
              <a:cs typeface="Arial" panose="020B0604020202020204" pitchFamily="34" charset="0"/>
              <a:sym typeface="Overpass"/>
            </a:endParaRPr>
          </a:p>
          <a:p>
            <a:pPr>
              <a:buClr>
                <a:srgbClr val="000000"/>
              </a:buClr>
              <a:buSzPts val="1100"/>
            </a:pPr>
            <a:r>
              <a:rPr lang="en" sz="1800" b="1" dirty="0">
                <a:solidFill>
                  <a:schemeClr val="dk1"/>
                </a:solidFill>
                <a:latin typeface="Arial" panose="020B0604020202020204" pitchFamily="34" charset="0"/>
                <a:ea typeface="Overpass"/>
                <a:cs typeface="Arial" panose="020B0604020202020204" pitchFamily="34" charset="0"/>
                <a:sym typeface="Overpass"/>
              </a:rPr>
              <a:t>Empowering developers to innovate</a:t>
            </a:r>
            <a:endParaRPr sz="1800" b="1" dirty="0">
              <a:solidFill>
                <a:schemeClr val="dk1"/>
              </a:solidFill>
              <a:latin typeface="Arial" panose="020B0604020202020204" pitchFamily="34" charset="0"/>
              <a:ea typeface="Overpass"/>
              <a:cs typeface="Arial" panose="020B0604020202020204" pitchFamily="34" charset="0"/>
              <a:sym typeface="Overpass"/>
            </a:endParaRPr>
          </a:p>
          <a:p>
            <a:pPr marL="457189" indent="-330192">
              <a:buClr>
                <a:schemeClr val="dk1"/>
              </a:buClr>
              <a:buSzPts val="1600"/>
              <a:buFont typeface="Overpass"/>
              <a:buChar char="●"/>
            </a:pPr>
            <a:r>
              <a:rPr lang="en" sz="1600" dirty="0">
                <a:solidFill>
                  <a:schemeClr val="dk1"/>
                </a:solidFill>
                <a:latin typeface="Arial" panose="020B0604020202020204" pitchFamily="34" charset="0"/>
                <a:ea typeface="Overpass"/>
                <a:cs typeface="Arial" panose="020B0604020202020204" pitchFamily="34" charset="0"/>
                <a:sym typeface="Overpass"/>
              </a:rPr>
              <a:t>OpenShift Service Mesh (Istio)</a:t>
            </a:r>
            <a:endParaRPr sz="1600" dirty="0">
              <a:solidFill>
                <a:schemeClr val="dk1"/>
              </a:solidFill>
              <a:latin typeface="Arial" panose="020B0604020202020204" pitchFamily="34" charset="0"/>
              <a:ea typeface="Overpass"/>
              <a:cs typeface="Arial" panose="020B0604020202020204" pitchFamily="34" charset="0"/>
              <a:sym typeface="Overpass"/>
            </a:endParaRPr>
          </a:p>
          <a:p>
            <a:pPr marL="457189" indent="-330192">
              <a:buClr>
                <a:schemeClr val="dk1"/>
              </a:buClr>
              <a:buSzPts val="1600"/>
              <a:buFont typeface="Overpass"/>
              <a:buChar char="●"/>
            </a:pPr>
            <a:r>
              <a:rPr lang="en" sz="1600" dirty="0">
                <a:solidFill>
                  <a:schemeClr val="dk1"/>
                </a:solidFill>
                <a:latin typeface="Arial" panose="020B0604020202020204" pitchFamily="34" charset="0"/>
                <a:ea typeface="Overpass"/>
                <a:cs typeface="Arial" panose="020B0604020202020204" pitchFamily="34" charset="0"/>
                <a:sym typeface="Overpass"/>
              </a:rPr>
              <a:t>OpenShift Serverless (</a:t>
            </a:r>
            <a:r>
              <a:rPr lang="en" sz="1600" dirty="0" err="1">
                <a:solidFill>
                  <a:schemeClr val="dk1"/>
                </a:solidFill>
                <a:latin typeface="Arial" panose="020B0604020202020204" pitchFamily="34" charset="0"/>
                <a:ea typeface="Overpass"/>
                <a:cs typeface="Arial" panose="020B0604020202020204" pitchFamily="34" charset="0"/>
                <a:sym typeface="Overpass"/>
              </a:rPr>
              <a:t>Knative</a:t>
            </a:r>
            <a:r>
              <a:rPr lang="en" sz="1600" dirty="0">
                <a:solidFill>
                  <a:schemeClr val="dk1"/>
                </a:solidFill>
                <a:latin typeface="Arial" panose="020B0604020202020204" pitchFamily="34" charset="0"/>
                <a:ea typeface="Overpass"/>
                <a:cs typeface="Arial" panose="020B0604020202020204" pitchFamily="34" charset="0"/>
                <a:sym typeface="Overpass"/>
              </a:rPr>
              <a:t>)</a:t>
            </a:r>
            <a:endParaRPr sz="1600" dirty="0">
              <a:solidFill>
                <a:schemeClr val="dk1"/>
              </a:solidFill>
              <a:latin typeface="Arial" panose="020B0604020202020204" pitchFamily="34" charset="0"/>
              <a:ea typeface="Overpass"/>
              <a:cs typeface="Arial" panose="020B0604020202020204" pitchFamily="34" charset="0"/>
              <a:sym typeface="Overpass"/>
            </a:endParaRPr>
          </a:p>
          <a:p>
            <a:pPr marL="457189" indent="-330192">
              <a:buClr>
                <a:schemeClr val="dk1"/>
              </a:buClr>
              <a:buSzPts val="1600"/>
              <a:buFont typeface="Overpass"/>
              <a:buChar char="●"/>
            </a:pPr>
            <a:r>
              <a:rPr lang="en" sz="1600" dirty="0" err="1">
                <a:solidFill>
                  <a:schemeClr val="dk1"/>
                </a:solidFill>
                <a:latin typeface="Arial" panose="020B0604020202020204" pitchFamily="34" charset="0"/>
                <a:ea typeface="Overpass"/>
                <a:cs typeface="Arial" panose="020B0604020202020204" pitchFamily="34" charset="0"/>
                <a:sym typeface="Overpass"/>
              </a:rPr>
              <a:t>CodeReady</a:t>
            </a:r>
            <a:r>
              <a:rPr lang="en" sz="1600" dirty="0">
                <a:solidFill>
                  <a:schemeClr val="dk1"/>
                </a:solidFill>
                <a:latin typeface="Arial" panose="020B0604020202020204" pitchFamily="34" charset="0"/>
                <a:ea typeface="Overpass"/>
                <a:cs typeface="Arial" panose="020B0604020202020204" pitchFamily="34" charset="0"/>
                <a:sym typeface="Overpass"/>
              </a:rPr>
              <a:t> Workspaces (Che)</a:t>
            </a:r>
            <a:endParaRPr sz="1600" dirty="0">
              <a:solidFill>
                <a:schemeClr val="dk1"/>
              </a:solidFill>
              <a:latin typeface="Arial" panose="020B0604020202020204" pitchFamily="34" charset="0"/>
              <a:ea typeface="Overpass"/>
              <a:cs typeface="Arial" panose="020B0604020202020204" pitchFamily="34" charset="0"/>
              <a:sym typeface="Overpass"/>
            </a:endParaRPr>
          </a:p>
        </p:txBody>
      </p:sp>
      <p:pic>
        <p:nvPicPr>
          <p:cNvPr id="975" name="Google Shape;975;p12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5626" y="720025"/>
            <a:ext cx="2542849" cy="91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df">
            <a:extLst>
              <a:ext uri="{FF2B5EF4-FFF2-40B4-BE49-F238E27FC236}">
                <a16:creationId xmlns:a16="http://schemas.microsoft.com/office/drawing/2014/main" id="{72B9C2A8-C092-9445-AF62-18B45686D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75307" y="1217160"/>
            <a:ext cx="593386" cy="668576"/>
          </a:xfrm>
          <a:prstGeom prst="rect">
            <a:avLst/>
          </a:prstGeom>
          <a:ln w="12700">
            <a:miter lim="400000"/>
          </a:ln>
        </p:spPr>
      </p:pic>
      <p:sp>
        <p:nvSpPr>
          <p:cNvPr id="5" name="TextBox 4">
            <a:extLst>
              <a:ext uri="{FF2B5EF4-FFF2-40B4-BE49-F238E27FC236}">
                <a16:creationId xmlns:a16="http://schemas.microsoft.com/office/drawing/2014/main" id="{E6238CF7-CC05-9740-840D-E7011E7B45D1}"/>
              </a:ext>
            </a:extLst>
          </p:cNvPr>
          <p:cNvSpPr txBox="1"/>
          <p:nvPr/>
        </p:nvSpPr>
        <p:spPr>
          <a:xfrm>
            <a:off x="585171" y="2476752"/>
            <a:ext cx="7973658" cy="461665"/>
          </a:xfrm>
          <a:prstGeom prst="rect">
            <a:avLst/>
          </a:prstGeom>
          <a:noFill/>
        </p:spPr>
        <p:txBody>
          <a:bodyPr wrap="none" rtlCol="0">
            <a:spAutoFit/>
          </a:bodyPr>
          <a:lstStyle/>
          <a:p>
            <a:r>
              <a:rPr lang="en-US" sz="2400" dirty="0"/>
              <a:t>Everyone’s container journey starts with one container….</a:t>
            </a:r>
          </a:p>
        </p:txBody>
      </p:sp>
    </p:spTree>
    <p:extLst>
      <p:ext uri="{BB962C8B-B14F-4D97-AF65-F5344CB8AC3E}">
        <p14:creationId xmlns:p14="http://schemas.microsoft.com/office/powerpoint/2010/main" val="1644101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12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57301" y="1288326"/>
            <a:ext cx="3154201" cy="1958195"/>
          </a:xfrm>
          <a:prstGeom prst="rect">
            <a:avLst/>
          </a:prstGeom>
          <a:noFill/>
          <a:ln w="9525" cap="flat" cmpd="sng">
            <a:solidFill>
              <a:srgbClr val="000000"/>
            </a:solidFill>
            <a:prstDash val="solid"/>
            <a:round/>
            <a:headEnd type="none" w="sm" len="sm"/>
            <a:tailEnd type="none" w="sm" len="sm"/>
          </a:ln>
        </p:spPr>
      </p:pic>
      <p:sp>
        <p:nvSpPr>
          <p:cNvPr id="981" name="Google Shape;981;p122"/>
          <p:cNvSpPr/>
          <p:nvPr/>
        </p:nvSpPr>
        <p:spPr>
          <a:xfrm>
            <a:off x="7358277" y="3994578"/>
            <a:ext cx="753000" cy="422700"/>
          </a:xfrm>
          <a:prstGeom prst="rect">
            <a:avLst/>
          </a:prstGeom>
          <a:solidFill>
            <a:srgbClr val="CC0000"/>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sp>
        <p:nvSpPr>
          <p:cNvPr id="982" name="Google Shape;982;p122"/>
          <p:cNvSpPr txBox="1"/>
          <p:nvPr/>
        </p:nvSpPr>
        <p:spPr>
          <a:xfrm>
            <a:off x="268238" y="1227450"/>
            <a:ext cx="4574700" cy="3517800"/>
          </a:xfrm>
          <a:prstGeom prst="rect">
            <a:avLst/>
          </a:prstGeom>
          <a:noFill/>
          <a:ln>
            <a:noFill/>
          </a:ln>
        </p:spPr>
        <p:txBody>
          <a:bodyPr spcFirstLastPara="1" wrap="square" lIns="91425" tIns="91425" rIns="91425" bIns="91425" anchor="t" anchorCtr="0">
            <a:noAutofit/>
          </a:bodyPr>
          <a:lstStyle/>
          <a:p>
            <a:pPr marL="342892" indent="-279393" defTabSz="685800">
              <a:lnSpc>
                <a:spcPct val="115000"/>
              </a:lnSpc>
              <a:buClrTx/>
              <a:buSzPts val="1800"/>
              <a:buFont typeface="Overpass"/>
              <a:buChar char="●"/>
            </a:pPr>
            <a:r>
              <a:rPr lang="en" sz="1800" kern="1200" dirty="0">
                <a:solidFill>
                  <a:prstClr val="black"/>
                </a:solidFill>
                <a:latin typeface="Arial" panose="020B0604020202020204" pitchFamily="34" charset="0"/>
                <a:ea typeface="Overpass"/>
                <a:cs typeface="Arial" panose="020B0604020202020204" pitchFamily="34" charset="0"/>
                <a:sym typeface="Overpass"/>
              </a:rPr>
              <a:t>Manage multiple OpenShift clusters, across multiple cloud and on-premise environments</a:t>
            </a:r>
            <a:endParaRPr sz="1800" kern="1200" dirty="0">
              <a:solidFill>
                <a:prstClr val="black"/>
              </a:solidFill>
              <a:latin typeface="Arial" panose="020B0604020202020204" pitchFamily="34" charset="0"/>
              <a:ea typeface="Overpass"/>
              <a:cs typeface="Arial" panose="020B0604020202020204" pitchFamily="34" charset="0"/>
              <a:sym typeface="Overpass"/>
            </a:endParaRPr>
          </a:p>
          <a:p>
            <a:pPr marL="342892" defTabSz="685800">
              <a:lnSpc>
                <a:spcPct val="115000"/>
              </a:lnSpc>
              <a:buClrTx/>
            </a:pPr>
            <a:endParaRPr sz="1800" kern="1200" dirty="0">
              <a:solidFill>
                <a:prstClr val="black"/>
              </a:solidFill>
              <a:latin typeface="Arial" panose="020B0604020202020204" pitchFamily="34" charset="0"/>
              <a:ea typeface="Overpass"/>
              <a:cs typeface="Arial" panose="020B0604020202020204" pitchFamily="34" charset="0"/>
              <a:sym typeface="Overpass"/>
            </a:endParaRPr>
          </a:p>
          <a:p>
            <a:pPr marL="342892" indent="-279393" defTabSz="685800">
              <a:lnSpc>
                <a:spcPct val="115000"/>
              </a:lnSpc>
              <a:buClrTx/>
              <a:buSzPts val="1800"/>
              <a:buFont typeface="Overpass"/>
              <a:buChar char="●"/>
            </a:pPr>
            <a:r>
              <a:rPr lang="en" sz="1800" kern="1200" dirty="0">
                <a:solidFill>
                  <a:prstClr val="black"/>
                </a:solidFill>
                <a:latin typeface="Arial" panose="020B0604020202020204" pitchFamily="34" charset="0"/>
                <a:ea typeface="Overpass"/>
                <a:cs typeface="Arial" panose="020B0604020202020204" pitchFamily="34" charset="0"/>
                <a:sym typeface="Overpass"/>
              </a:rPr>
              <a:t>Install and update OpenShift across all your cloud environments</a:t>
            </a:r>
            <a:endParaRPr sz="1800" kern="1200" dirty="0">
              <a:solidFill>
                <a:prstClr val="black"/>
              </a:solidFill>
              <a:latin typeface="Arial" panose="020B0604020202020204" pitchFamily="34" charset="0"/>
              <a:ea typeface="Overpass"/>
              <a:cs typeface="Arial" panose="020B0604020202020204" pitchFamily="34" charset="0"/>
              <a:sym typeface="Overpass"/>
            </a:endParaRPr>
          </a:p>
          <a:p>
            <a:pPr marL="342892" defTabSz="685800">
              <a:lnSpc>
                <a:spcPct val="115000"/>
              </a:lnSpc>
              <a:buClrTx/>
            </a:pPr>
            <a:endParaRPr sz="1800" kern="1200" dirty="0">
              <a:solidFill>
                <a:prstClr val="black"/>
              </a:solidFill>
              <a:latin typeface="Arial" panose="020B0604020202020204" pitchFamily="34" charset="0"/>
              <a:ea typeface="Overpass"/>
              <a:cs typeface="Arial" panose="020B0604020202020204" pitchFamily="34" charset="0"/>
              <a:sym typeface="Overpass"/>
            </a:endParaRPr>
          </a:p>
          <a:p>
            <a:pPr marL="342892" indent="-279393" defTabSz="685800">
              <a:lnSpc>
                <a:spcPct val="115000"/>
              </a:lnSpc>
              <a:buClrTx/>
              <a:buSzPts val="1800"/>
              <a:buFont typeface="Overpass"/>
              <a:buChar char="●"/>
            </a:pPr>
            <a:r>
              <a:rPr lang="en" sz="1800" kern="1200" dirty="0">
                <a:solidFill>
                  <a:prstClr val="black"/>
                </a:solidFill>
                <a:latin typeface="Arial" panose="020B0604020202020204" pitchFamily="34" charset="0"/>
                <a:ea typeface="Overpass"/>
                <a:cs typeface="Arial" panose="020B0604020202020204" pitchFamily="34" charset="0"/>
                <a:sym typeface="Overpass"/>
              </a:rPr>
              <a:t>Centrally manage policy and deployments</a:t>
            </a:r>
            <a:endParaRPr sz="1800" kern="1200" dirty="0">
              <a:solidFill>
                <a:prstClr val="black"/>
              </a:solidFill>
              <a:latin typeface="Arial" panose="020B0604020202020204" pitchFamily="34" charset="0"/>
              <a:ea typeface="Overpass"/>
              <a:cs typeface="Arial" panose="020B0604020202020204" pitchFamily="34" charset="0"/>
              <a:sym typeface="Overpass"/>
            </a:endParaRPr>
          </a:p>
          <a:p>
            <a:pPr marL="342892" defTabSz="685800">
              <a:lnSpc>
                <a:spcPct val="115000"/>
              </a:lnSpc>
              <a:buClrTx/>
            </a:pPr>
            <a:endParaRPr sz="1800" kern="1200" dirty="0">
              <a:solidFill>
                <a:prstClr val="black"/>
              </a:solidFill>
              <a:latin typeface="Arial" panose="020B0604020202020204" pitchFamily="34" charset="0"/>
              <a:ea typeface="Overpass"/>
              <a:cs typeface="Arial" panose="020B0604020202020204" pitchFamily="34" charset="0"/>
              <a:sym typeface="Overpass"/>
            </a:endParaRPr>
          </a:p>
        </p:txBody>
      </p:sp>
      <p:sp>
        <p:nvSpPr>
          <p:cNvPr id="983" name="Google Shape;983;p122"/>
          <p:cNvSpPr/>
          <p:nvPr/>
        </p:nvSpPr>
        <p:spPr>
          <a:xfrm>
            <a:off x="4957300" y="3375328"/>
            <a:ext cx="3154200" cy="309600"/>
          </a:xfrm>
          <a:prstGeom prst="rect">
            <a:avLst/>
          </a:prstGeom>
          <a:solidFill>
            <a:srgbClr val="CC0000"/>
          </a:solidFill>
          <a:ln>
            <a:noFill/>
          </a:ln>
        </p:spPr>
        <p:txBody>
          <a:bodyPr spcFirstLastPara="1" wrap="square" lIns="91425" tIns="91425" rIns="91425" bIns="91425" anchor="ctr" anchorCtr="0">
            <a:noAutofit/>
          </a:bodyPr>
          <a:lstStyle/>
          <a:p>
            <a:pPr algn="ctr" defTabSz="685800">
              <a:buClrTx/>
            </a:pPr>
            <a:r>
              <a:rPr lang="en" sz="1500" b="1" kern="1200">
                <a:solidFill>
                  <a:srgbClr val="FFFFFF"/>
                </a:solidFill>
                <a:latin typeface="Overpass"/>
                <a:ea typeface="Overpass"/>
                <a:cs typeface="Overpass"/>
                <a:sym typeface="Overpass"/>
              </a:rPr>
              <a:t>cloud.redhat.com</a:t>
            </a:r>
            <a:endParaRPr sz="1500" b="1" kern="1200">
              <a:solidFill>
                <a:srgbClr val="FFFFFF"/>
              </a:solidFill>
              <a:latin typeface="Overpass"/>
              <a:ea typeface="Overpass"/>
              <a:cs typeface="Overpass"/>
              <a:sym typeface="Overpass"/>
            </a:endParaRPr>
          </a:p>
        </p:txBody>
      </p:sp>
      <p:sp>
        <p:nvSpPr>
          <p:cNvPr id="984" name="Google Shape;984;p122"/>
          <p:cNvSpPr/>
          <p:nvPr/>
        </p:nvSpPr>
        <p:spPr>
          <a:xfrm>
            <a:off x="4957300" y="3994578"/>
            <a:ext cx="753000" cy="422700"/>
          </a:xfrm>
          <a:prstGeom prst="rect">
            <a:avLst/>
          </a:prstGeom>
          <a:solidFill>
            <a:srgbClr val="CC0000"/>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pic>
        <p:nvPicPr>
          <p:cNvPr id="985" name="Google Shape;985;p1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91663" y="4086555"/>
            <a:ext cx="330948" cy="258700"/>
          </a:xfrm>
          <a:prstGeom prst="rect">
            <a:avLst/>
          </a:prstGeom>
          <a:noFill/>
          <a:ln>
            <a:noFill/>
          </a:ln>
        </p:spPr>
      </p:pic>
      <p:sp>
        <p:nvSpPr>
          <p:cNvPr id="986" name="Google Shape;986;p122"/>
          <p:cNvSpPr/>
          <p:nvPr/>
        </p:nvSpPr>
        <p:spPr>
          <a:xfrm>
            <a:off x="5757626" y="3994578"/>
            <a:ext cx="753000" cy="422700"/>
          </a:xfrm>
          <a:prstGeom prst="rect">
            <a:avLst/>
          </a:prstGeom>
          <a:solidFill>
            <a:srgbClr val="CC0000"/>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pic>
        <p:nvPicPr>
          <p:cNvPr id="987" name="Google Shape;987;p1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94524" y="4086555"/>
            <a:ext cx="330948" cy="258700"/>
          </a:xfrm>
          <a:prstGeom prst="rect">
            <a:avLst/>
          </a:prstGeom>
          <a:noFill/>
          <a:ln>
            <a:noFill/>
          </a:ln>
        </p:spPr>
      </p:pic>
      <p:sp>
        <p:nvSpPr>
          <p:cNvPr id="988" name="Google Shape;988;p122"/>
          <p:cNvSpPr/>
          <p:nvPr/>
        </p:nvSpPr>
        <p:spPr>
          <a:xfrm>
            <a:off x="6557952" y="3994578"/>
            <a:ext cx="753000" cy="422700"/>
          </a:xfrm>
          <a:prstGeom prst="rect">
            <a:avLst/>
          </a:prstGeom>
          <a:solidFill>
            <a:srgbClr val="CC0000"/>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pic>
        <p:nvPicPr>
          <p:cNvPr id="989" name="Google Shape;989;p1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97384" y="4086555"/>
            <a:ext cx="330948" cy="258700"/>
          </a:xfrm>
          <a:prstGeom prst="rect">
            <a:avLst/>
          </a:prstGeom>
          <a:noFill/>
          <a:ln>
            <a:noFill/>
          </a:ln>
        </p:spPr>
      </p:pic>
      <p:pic>
        <p:nvPicPr>
          <p:cNvPr id="990" name="Google Shape;990;p1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600245" y="4072995"/>
            <a:ext cx="330948" cy="258700"/>
          </a:xfrm>
          <a:prstGeom prst="rect">
            <a:avLst/>
          </a:prstGeom>
          <a:noFill/>
          <a:ln>
            <a:noFill/>
          </a:ln>
        </p:spPr>
      </p:pic>
      <p:cxnSp>
        <p:nvCxnSpPr>
          <p:cNvPr id="991" name="Google Shape;991;p122"/>
          <p:cNvCxnSpPr>
            <a:stCxn id="983" idx="2"/>
            <a:endCxn id="984" idx="0"/>
          </p:cNvCxnSpPr>
          <p:nvPr/>
        </p:nvCxnSpPr>
        <p:spPr>
          <a:xfrm rot="5400000">
            <a:off x="5779300" y="3239428"/>
            <a:ext cx="309600" cy="1200600"/>
          </a:xfrm>
          <a:prstGeom prst="bentConnector3">
            <a:avLst>
              <a:gd name="adj1" fmla="val 50008"/>
            </a:avLst>
          </a:prstGeom>
          <a:noFill/>
          <a:ln w="9525" cap="flat" cmpd="sng">
            <a:solidFill>
              <a:srgbClr val="666666"/>
            </a:solidFill>
            <a:prstDash val="solid"/>
            <a:round/>
            <a:headEnd type="none" w="med" len="med"/>
            <a:tailEnd type="triangle" w="med" len="med"/>
          </a:ln>
        </p:spPr>
      </p:cxnSp>
      <p:cxnSp>
        <p:nvCxnSpPr>
          <p:cNvPr id="992" name="Google Shape;992;p122"/>
          <p:cNvCxnSpPr>
            <a:stCxn id="983" idx="2"/>
            <a:endCxn id="986" idx="0"/>
          </p:cNvCxnSpPr>
          <p:nvPr/>
        </p:nvCxnSpPr>
        <p:spPr>
          <a:xfrm rot="5400000">
            <a:off x="6179500" y="3639628"/>
            <a:ext cx="309600" cy="400200"/>
          </a:xfrm>
          <a:prstGeom prst="bentConnector3">
            <a:avLst>
              <a:gd name="adj1" fmla="val 50008"/>
            </a:avLst>
          </a:prstGeom>
          <a:noFill/>
          <a:ln w="9525" cap="flat" cmpd="sng">
            <a:solidFill>
              <a:srgbClr val="666666"/>
            </a:solidFill>
            <a:prstDash val="solid"/>
            <a:round/>
            <a:headEnd type="none" w="med" len="med"/>
            <a:tailEnd type="triangle" w="med" len="med"/>
          </a:ln>
        </p:spPr>
      </p:cxnSp>
      <p:cxnSp>
        <p:nvCxnSpPr>
          <p:cNvPr id="993" name="Google Shape;993;p122"/>
          <p:cNvCxnSpPr>
            <a:stCxn id="988" idx="0"/>
            <a:endCxn id="983" idx="2"/>
          </p:cNvCxnSpPr>
          <p:nvPr/>
        </p:nvCxnSpPr>
        <p:spPr>
          <a:xfrm rot="5400000" flipH="1">
            <a:off x="6579552" y="3639678"/>
            <a:ext cx="309600" cy="400200"/>
          </a:xfrm>
          <a:prstGeom prst="bentConnector3">
            <a:avLst>
              <a:gd name="adj1" fmla="val 50008"/>
            </a:avLst>
          </a:prstGeom>
          <a:noFill/>
          <a:ln w="9525" cap="flat" cmpd="sng">
            <a:solidFill>
              <a:srgbClr val="666666"/>
            </a:solidFill>
            <a:prstDash val="solid"/>
            <a:round/>
            <a:headEnd type="triangle" w="med" len="med"/>
            <a:tailEnd type="none" w="med" len="med"/>
          </a:ln>
        </p:spPr>
      </p:cxnSp>
      <p:cxnSp>
        <p:nvCxnSpPr>
          <p:cNvPr id="994" name="Google Shape;994;p122"/>
          <p:cNvCxnSpPr>
            <a:stCxn id="981" idx="0"/>
            <a:endCxn id="983" idx="2"/>
          </p:cNvCxnSpPr>
          <p:nvPr/>
        </p:nvCxnSpPr>
        <p:spPr>
          <a:xfrm rot="5400000" flipH="1">
            <a:off x="6979827" y="3239628"/>
            <a:ext cx="309600" cy="1200300"/>
          </a:xfrm>
          <a:prstGeom prst="bentConnector3">
            <a:avLst>
              <a:gd name="adj1" fmla="val 50008"/>
            </a:avLst>
          </a:prstGeom>
          <a:noFill/>
          <a:ln w="9525" cap="flat" cmpd="sng">
            <a:solidFill>
              <a:srgbClr val="666666"/>
            </a:solidFill>
            <a:prstDash val="solid"/>
            <a:round/>
            <a:headEnd type="triangle" w="med" len="med"/>
            <a:tailEnd type="none" w="med" len="med"/>
          </a:ln>
        </p:spPr>
      </p:cxnSp>
      <p:pic>
        <p:nvPicPr>
          <p:cNvPr id="995" name="Google Shape;995;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994526" y="1811278"/>
            <a:ext cx="2992949" cy="1162424"/>
          </a:xfrm>
          <a:prstGeom prst="rect">
            <a:avLst/>
          </a:prstGeom>
          <a:noFill/>
          <a:ln w="9525" cap="flat" cmpd="sng">
            <a:solidFill>
              <a:srgbClr val="000000"/>
            </a:solidFill>
            <a:prstDash val="solid"/>
            <a:round/>
            <a:headEnd type="none" w="sm" len="sm"/>
            <a:tailEnd type="none" w="sm" len="sm"/>
          </a:ln>
        </p:spPr>
      </p:pic>
      <p:sp>
        <p:nvSpPr>
          <p:cNvPr id="996" name="Google Shape;996;p122"/>
          <p:cNvSpPr txBox="1"/>
          <p:nvPr/>
        </p:nvSpPr>
        <p:spPr>
          <a:xfrm>
            <a:off x="335831" y="441686"/>
            <a:ext cx="8512500" cy="725700"/>
          </a:xfrm>
          <a:prstGeom prst="rect">
            <a:avLst/>
          </a:prstGeom>
          <a:noFill/>
          <a:ln>
            <a:noFill/>
          </a:ln>
        </p:spPr>
        <p:txBody>
          <a:bodyPr spcFirstLastPara="1" wrap="square" lIns="329175" tIns="68575" rIns="68575" bIns="68575" anchor="t" anchorCtr="0">
            <a:noAutofit/>
          </a:bodyPr>
          <a:lstStyle/>
          <a:p>
            <a:pPr algn="ctr" defTabSz="685800">
              <a:lnSpc>
                <a:spcPct val="115000"/>
              </a:lnSpc>
              <a:buClrTx/>
            </a:pPr>
            <a:r>
              <a:rPr lang="en" sz="2700" kern="1200" dirty="0">
                <a:solidFill>
                  <a:prstClr val="black"/>
                </a:solidFill>
                <a:latin typeface="Arial" panose="020B0604020202020204" pitchFamily="34" charset="0"/>
                <a:ea typeface="Overpass Light"/>
                <a:cs typeface="Arial" panose="020B0604020202020204" pitchFamily="34" charset="0"/>
                <a:sym typeface="Overpass Light"/>
              </a:rPr>
              <a:t>Delivering Kubernetes everywhere</a:t>
            </a:r>
            <a:endParaRPr sz="2700" kern="1200" dirty="0">
              <a:solidFill>
                <a:prstClr val="black"/>
              </a:solidFill>
              <a:latin typeface="Arial" panose="020B0604020202020204" pitchFamily="34" charset="0"/>
              <a:ea typeface="Overpass Light"/>
              <a:cs typeface="Arial" panose="020B0604020202020204" pitchFamily="34" charset="0"/>
              <a:sym typeface="Overpas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3"/>
          <p:cNvSpPr txBox="1"/>
          <p:nvPr/>
        </p:nvSpPr>
        <p:spPr>
          <a:xfrm>
            <a:off x="228600" y="516750"/>
            <a:ext cx="8686800" cy="727800"/>
          </a:xfrm>
          <a:prstGeom prst="rect">
            <a:avLst/>
          </a:prstGeom>
          <a:noFill/>
          <a:ln>
            <a:noFill/>
          </a:ln>
        </p:spPr>
        <p:txBody>
          <a:bodyPr spcFirstLastPara="1" wrap="square" lIns="0" tIns="0" rIns="0" bIns="0" anchor="t" anchorCtr="0">
            <a:noAutofit/>
          </a:bodyPr>
          <a:lstStyle/>
          <a:p>
            <a:pPr algn="ctr" defTabSz="685800">
              <a:lnSpc>
                <a:spcPct val="130000"/>
              </a:lnSpc>
              <a:buClrTx/>
            </a:pPr>
            <a:r>
              <a:rPr lang="en" sz="2700" kern="1200" dirty="0">
                <a:solidFill>
                  <a:prstClr val="black"/>
                </a:solidFill>
                <a:latin typeface="Arial" panose="020B0604020202020204" pitchFamily="34" charset="0"/>
                <a:ea typeface="Overpass Light"/>
                <a:cs typeface="Arial" panose="020B0604020202020204" pitchFamily="34" charset="0"/>
                <a:sym typeface="Overpass Light"/>
              </a:rPr>
              <a:t>Kubernetes Operators - Automate day 2 management</a:t>
            </a:r>
            <a:endParaRPr sz="2700" kern="1200" dirty="0">
              <a:solidFill>
                <a:prstClr val="black"/>
              </a:solidFill>
              <a:latin typeface="Arial" panose="020B0604020202020204" pitchFamily="34" charset="0"/>
              <a:ea typeface="Overpass Light"/>
              <a:cs typeface="Arial" panose="020B0604020202020204" pitchFamily="34" charset="0"/>
              <a:sym typeface="Overpass Light"/>
            </a:endParaRPr>
          </a:p>
        </p:txBody>
      </p:sp>
      <p:sp>
        <p:nvSpPr>
          <p:cNvPr id="1002" name="Google Shape;1002;p123"/>
          <p:cNvSpPr txBox="1"/>
          <p:nvPr/>
        </p:nvSpPr>
        <p:spPr>
          <a:xfrm>
            <a:off x="2822734" y="1465338"/>
            <a:ext cx="2824200" cy="962700"/>
          </a:xfrm>
          <a:prstGeom prst="rect">
            <a:avLst/>
          </a:prstGeom>
          <a:solidFill>
            <a:srgbClr val="004153"/>
          </a:solidFill>
          <a:ln>
            <a:noFill/>
          </a:ln>
        </p:spPr>
        <p:txBody>
          <a:bodyPr spcFirstLastPara="1" wrap="square" lIns="91425" tIns="91425" rIns="91425" bIns="91425" anchor="ctr" anchorCtr="0">
            <a:noAutofit/>
          </a:bodyPr>
          <a:lstStyle/>
          <a:p>
            <a:pPr marL="914378" algn="ctr" defTabSz="685800">
              <a:buClrTx/>
            </a:pPr>
            <a:r>
              <a:rPr lang="en" sz="1600" kern="1200" dirty="0">
                <a:solidFill>
                  <a:srgbClr val="FFFFFF"/>
                </a:solidFill>
                <a:latin typeface="Arial" panose="020B0604020202020204" pitchFamily="34" charset="0"/>
                <a:ea typeface="Overpass"/>
                <a:cs typeface="Arial" panose="020B0604020202020204" pitchFamily="34" charset="0"/>
                <a:sym typeface="Overpass"/>
              </a:rPr>
              <a:t>Flexible app</a:t>
            </a:r>
            <a:br>
              <a:rPr lang="en" sz="1600" kern="1200" dirty="0">
                <a:solidFill>
                  <a:srgbClr val="FFFFFF"/>
                </a:solidFill>
                <a:latin typeface="Arial" panose="020B0604020202020204" pitchFamily="34" charset="0"/>
                <a:ea typeface="Overpass"/>
                <a:cs typeface="Arial" panose="020B0604020202020204" pitchFamily="34" charset="0"/>
                <a:sym typeface="Overpass"/>
              </a:rPr>
            </a:br>
            <a:r>
              <a:rPr lang="en" sz="1600" kern="1200" dirty="0">
                <a:solidFill>
                  <a:srgbClr val="FFFFFF"/>
                </a:solidFill>
                <a:latin typeface="Arial" panose="020B0604020202020204" pitchFamily="34" charset="0"/>
                <a:ea typeface="Overpass"/>
                <a:cs typeface="Arial" panose="020B0604020202020204" pitchFamily="34" charset="0"/>
                <a:sym typeface="Overpass"/>
              </a:rPr>
              <a:t>architectures</a:t>
            </a:r>
            <a:endParaRPr sz="1600" kern="1200" dirty="0">
              <a:solidFill>
                <a:srgbClr val="FFFFFF"/>
              </a:solidFill>
              <a:latin typeface="Arial" panose="020B0604020202020204" pitchFamily="34" charset="0"/>
              <a:ea typeface="Overpass"/>
              <a:cs typeface="Arial" panose="020B0604020202020204" pitchFamily="34" charset="0"/>
              <a:sym typeface="Overpass"/>
            </a:endParaRPr>
          </a:p>
        </p:txBody>
      </p:sp>
      <p:sp>
        <p:nvSpPr>
          <p:cNvPr id="1003" name="Google Shape;1003;p123"/>
          <p:cNvSpPr txBox="1"/>
          <p:nvPr/>
        </p:nvSpPr>
        <p:spPr>
          <a:xfrm>
            <a:off x="2822734" y="2563183"/>
            <a:ext cx="2824200" cy="962700"/>
          </a:xfrm>
          <a:prstGeom prst="rect">
            <a:avLst/>
          </a:prstGeom>
          <a:solidFill>
            <a:srgbClr val="007698"/>
          </a:solidFill>
          <a:ln>
            <a:noFill/>
          </a:ln>
        </p:spPr>
        <p:txBody>
          <a:bodyPr spcFirstLastPara="1" wrap="square" lIns="91425" tIns="91425" rIns="91425" bIns="91425" anchor="ctr" anchorCtr="0">
            <a:noAutofit/>
          </a:bodyPr>
          <a:lstStyle/>
          <a:p>
            <a:pPr marL="914378" algn="ctr" defTabSz="685800">
              <a:buClrTx/>
            </a:pPr>
            <a:r>
              <a:rPr lang="en" sz="1600" kern="1200">
                <a:solidFill>
                  <a:srgbClr val="FFFFFF"/>
                </a:solidFill>
                <a:latin typeface="Arial" panose="020B0604020202020204" pitchFamily="34" charset="0"/>
                <a:ea typeface="Overpass"/>
                <a:cs typeface="Arial" panose="020B0604020202020204" pitchFamily="34" charset="0"/>
                <a:sym typeface="Overpass"/>
              </a:rPr>
              <a:t>Uniform deploy</a:t>
            </a:r>
            <a:endParaRPr sz="1600" kern="1200">
              <a:solidFill>
                <a:srgbClr val="FFFFFF"/>
              </a:solidFill>
              <a:latin typeface="Arial" panose="020B0604020202020204" pitchFamily="34" charset="0"/>
              <a:ea typeface="Overpass"/>
              <a:cs typeface="Arial" panose="020B0604020202020204" pitchFamily="34" charset="0"/>
              <a:sym typeface="Overpass"/>
            </a:endParaRPr>
          </a:p>
          <a:p>
            <a:pPr marL="914378" algn="ctr" defTabSz="685800">
              <a:buClrTx/>
            </a:pPr>
            <a:r>
              <a:rPr lang="en" sz="1600" kern="1200">
                <a:solidFill>
                  <a:srgbClr val="FFFFFF"/>
                </a:solidFill>
                <a:latin typeface="Arial" panose="020B0604020202020204" pitchFamily="34" charset="0"/>
                <a:ea typeface="Overpass"/>
                <a:cs typeface="Arial" panose="020B0604020202020204" pitchFamily="34" charset="0"/>
                <a:sym typeface="Overpass"/>
              </a:rPr>
              <a:t>and debug</a:t>
            </a:r>
            <a:endParaRPr sz="1600"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004" name="Google Shape;1004;p123"/>
          <p:cNvSpPr txBox="1"/>
          <p:nvPr/>
        </p:nvSpPr>
        <p:spPr>
          <a:xfrm>
            <a:off x="5783133" y="1465338"/>
            <a:ext cx="2824200" cy="962700"/>
          </a:xfrm>
          <a:prstGeom prst="rect">
            <a:avLst/>
          </a:prstGeom>
          <a:solidFill>
            <a:srgbClr val="005973"/>
          </a:solidFill>
          <a:ln>
            <a:noFill/>
          </a:ln>
        </p:spPr>
        <p:txBody>
          <a:bodyPr spcFirstLastPara="1" wrap="square" lIns="91425" tIns="91425" rIns="91425" bIns="91425" anchor="ctr" anchorCtr="0">
            <a:noAutofit/>
          </a:bodyPr>
          <a:lstStyle/>
          <a:p>
            <a:pPr marL="914378" algn="ctr" defTabSz="685800">
              <a:buClrTx/>
            </a:pPr>
            <a:r>
              <a:rPr lang="en" sz="1600" kern="1200">
                <a:solidFill>
                  <a:srgbClr val="FFFFFF"/>
                </a:solidFill>
                <a:latin typeface="Arial" panose="020B0604020202020204" pitchFamily="34" charset="0"/>
                <a:ea typeface="Overpass"/>
                <a:cs typeface="Arial" panose="020B0604020202020204" pitchFamily="34" charset="0"/>
                <a:sym typeface="Overpass"/>
              </a:rPr>
              <a:t>No reinvention</a:t>
            </a:r>
            <a:endParaRPr sz="1600" kern="1200">
              <a:solidFill>
                <a:srgbClr val="FFFFFF"/>
              </a:solidFill>
              <a:latin typeface="Arial" panose="020B0604020202020204" pitchFamily="34" charset="0"/>
              <a:ea typeface="Overpass"/>
              <a:cs typeface="Arial" panose="020B0604020202020204" pitchFamily="34" charset="0"/>
              <a:sym typeface="Overpass"/>
            </a:endParaRPr>
          </a:p>
          <a:p>
            <a:pPr marL="914378" algn="ctr" defTabSz="685800">
              <a:buClrTx/>
            </a:pPr>
            <a:r>
              <a:rPr lang="en" sz="1600" kern="1200">
                <a:solidFill>
                  <a:srgbClr val="FFFFFF"/>
                </a:solidFill>
                <a:latin typeface="Arial" panose="020B0604020202020204" pitchFamily="34" charset="0"/>
                <a:ea typeface="Overpass"/>
                <a:cs typeface="Arial" panose="020B0604020202020204" pitchFamily="34" charset="0"/>
                <a:sym typeface="Overpass"/>
              </a:rPr>
              <a:t>of core concepts</a:t>
            </a:r>
            <a:endParaRPr sz="1600"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005" name="Google Shape;1005;p123"/>
          <p:cNvSpPr txBox="1"/>
          <p:nvPr/>
        </p:nvSpPr>
        <p:spPr>
          <a:xfrm>
            <a:off x="5783133" y="2563183"/>
            <a:ext cx="2824200" cy="962700"/>
          </a:xfrm>
          <a:prstGeom prst="rect">
            <a:avLst/>
          </a:prstGeom>
          <a:solidFill>
            <a:srgbClr val="0095C1"/>
          </a:solidFill>
          <a:ln>
            <a:noFill/>
          </a:ln>
        </p:spPr>
        <p:txBody>
          <a:bodyPr spcFirstLastPara="1" wrap="square" lIns="91425" tIns="91425" rIns="91425" bIns="91425" anchor="ctr" anchorCtr="0">
            <a:noAutofit/>
          </a:bodyPr>
          <a:lstStyle/>
          <a:p>
            <a:pPr marL="914378" algn="ctr" defTabSz="685800">
              <a:buClrTx/>
            </a:pPr>
            <a:r>
              <a:rPr lang="en" sz="1600" kern="1200">
                <a:solidFill>
                  <a:srgbClr val="FFFFFF"/>
                </a:solidFill>
                <a:latin typeface="Arial" panose="020B0604020202020204" pitchFamily="34" charset="0"/>
                <a:ea typeface="Overpass"/>
                <a:cs typeface="Arial" panose="020B0604020202020204" pitchFamily="34" charset="0"/>
                <a:sym typeface="Overpass"/>
              </a:rPr>
              <a:t>Truly hybrid</a:t>
            </a:r>
            <a:endParaRPr sz="1600"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1006" name="Google Shape;1006;p1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007659" y="1671743"/>
            <a:ext cx="542688" cy="549795"/>
          </a:xfrm>
          <a:prstGeom prst="rect">
            <a:avLst/>
          </a:prstGeom>
          <a:noFill/>
          <a:ln>
            <a:noFill/>
          </a:ln>
        </p:spPr>
      </p:pic>
      <p:pic>
        <p:nvPicPr>
          <p:cNvPr id="1007" name="Google Shape;1007;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955569" y="1671742"/>
            <a:ext cx="548076" cy="549794"/>
          </a:xfrm>
          <a:prstGeom prst="rect">
            <a:avLst/>
          </a:prstGeom>
          <a:noFill/>
          <a:ln>
            <a:noFill/>
          </a:ln>
        </p:spPr>
      </p:pic>
      <p:pic>
        <p:nvPicPr>
          <p:cNvPr id="1008" name="Google Shape;1008;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049524" y="2769589"/>
            <a:ext cx="458959" cy="549794"/>
          </a:xfrm>
          <a:prstGeom prst="rect">
            <a:avLst/>
          </a:prstGeom>
          <a:noFill/>
          <a:ln>
            <a:noFill/>
          </a:ln>
        </p:spPr>
      </p:pic>
      <p:pic>
        <p:nvPicPr>
          <p:cNvPr id="1009" name="Google Shape;1009;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842920" y="2823685"/>
            <a:ext cx="659052" cy="441578"/>
          </a:xfrm>
          <a:prstGeom prst="rect">
            <a:avLst/>
          </a:prstGeom>
          <a:noFill/>
          <a:ln>
            <a:noFill/>
          </a:ln>
        </p:spPr>
      </p:pic>
      <p:sp>
        <p:nvSpPr>
          <p:cNvPr id="1010" name="Google Shape;1010;p123"/>
          <p:cNvSpPr txBox="1"/>
          <p:nvPr/>
        </p:nvSpPr>
        <p:spPr>
          <a:xfrm>
            <a:off x="946706" y="3525956"/>
            <a:ext cx="7613100" cy="1284900"/>
          </a:xfrm>
          <a:prstGeom prst="rect">
            <a:avLst/>
          </a:prstGeom>
          <a:noFill/>
          <a:ln>
            <a:noFill/>
          </a:ln>
        </p:spPr>
        <p:txBody>
          <a:bodyPr spcFirstLastPara="1" wrap="square" lIns="68575" tIns="68575" rIns="68575" bIns="68575" anchor="ctr" anchorCtr="0">
            <a:noAutofit/>
          </a:bodyPr>
          <a:lstStyle/>
          <a:p>
            <a:pPr algn="ctr" defTabSz="685800">
              <a:lnSpc>
                <a:spcPct val="115000"/>
              </a:lnSpc>
              <a:buClrTx/>
            </a:pPr>
            <a:r>
              <a:rPr lang="en" sz="1800" kern="1200" dirty="0">
                <a:latin typeface="Arial" panose="020B0604020202020204" pitchFamily="34" charset="0"/>
                <a:ea typeface="Overpass"/>
                <a:cs typeface="Arial" panose="020B0604020202020204" pitchFamily="34" charset="0"/>
                <a:sym typeface="Overpass"/>
              </a:rPr>
              <a:t>Operators codify operational knowledge and workflows to automate life</a:t>
            </a:r>
            <a:r>
              <a:rPr lang="en" sz="1800" kern="1200" dirty="0">
                <a:solidFill>
                  <a:prstClr val="black"/>
                </a:solidFill>
                <a:latin typeface="Arial" panose="020B0604020202020204" pitchFamily="34" charset="0"/>
                <a:ea typeface="Overpass"/>
                <a:cs typeface="Arial" panose="020B0604020202020204" pitchFamily="34" charset="0"/>
                <a:sym typeface="Overpass"/>
              </a:rPr>
              <a:t>-</a:t>
            </a:r>
            <a:r>
              <a:rPr lang="en" sz="1800" kern="1200" dirty="0">
                <a:latin typeface="Arial" panose="020B0604020202020204" pitchFamily="34" charset="0"/>
                <a:ea typeface="Overpass"/>
                <a:cs typeface="Arial" panose="020B0604020202020204" pitchFamily="34" charset="0"/>
                <a:sym typeface="Overpass"/>
              </a:rPr>
              <a:t>cycle management of containerized applications with Kubernetes</a:t>
            </a:r>
            <a:endParaRPr sz="1800" kern="1200" dirty="0">
              <a:latin typeface="Arial" panose="020B0604020202020204" pitchFamily="34" charset="0"/>
              <a:ea typeface="Overpass"/>
              <a:cs typeface="Arial" panose="020B0604020202020204" pitchFamily="34" charset="0"/>
              <a:sym typeface="Overpass"/>
            </a:endParaRPr>
          </a:p>
        </p:txBody>
      </p:sp>
      <p:pic>
        <p:nvPicPr>
          <p:cNvPr id="1011" name="Google Shape;1011;p123"/>
          <p:cNvPicPr preferRelativeResize="0"/>
          <p:nvPr/>
        </p:nvPicPr>
        <p:blipFill>
          <a:blip r:embed="rId7">
            <a:alphaModFix/>
          </a:blip>
          <a:stretch>
            <a:fillRect/>
          </a:stretch>
        </p:blipFill>
        <p:spPr>
          <a:xfrm>
            <a:off x="228604" y="1943272"/>
            <a:ext cx="2423058" cy="7850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24"/>
          <p:cNvSpPr/>
          <p:nvPr/>
        </p:nvSpPr>
        <p:spPr>
          <a:xfrm>
            <a:off x="6085825" y="1445181"/>
            <a:ext cx="2488800" cy="3018300"/>
          </a:xfrm>
          <a:prstGeom prst="rect">
            <a:avLst/>
          </a:prstGeom>
          <a:solidFill>
            <a:srgbClr val="CCE4E9"/>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17" name="Google Shape;1017;p124"/>
          <p:cNvSpPr/>
          <p:nvPr/>
        </p:nvSpPr>
        <p:spPr>
          <a:xfrm>
            <a:off x="6085825" y="675681"/>
            <a:ext cx="2488800" cy="769500"/>
          </a:xfrm>
          <a:prstGeom prst="rect">
            <a:avLst/>
          </a:prstGeom>
          <a:solidFill>
            <a:srgbClr val="004153"/>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18" name="Google Shape;1018;p124"/>
          <p:cNvSpPr/>
          <p:nvPr/>
        </p:nvSpPr>
        <p:spPr>
          <a:xfrm>
            <a:off x="3266525" y="1445184"/>
            <a:ext cx="2488500" cy="1542000"/>
          </a:xfrm>
          <a:prstGeom prst="rect">
            <a:avLst/>
          </a:prstGeom>
          <a:solidFill>
            <a:srgbClr val="CCCCCC"/>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19" name="Google Shape;1019;p124"/>
          <p:cNvSpPr/>
          <p:nvPr/>
        </p:nvSpPr>
        <p:spPr>
          <a:xfrm>
            <a:off x="3266600" y="675681"/>
            <a:ext cx="2488500" cy="769500"/>
          </a:xfrm>
          <a:prstGeom prst="rect">
            <a:avLst/>
          </a:prstGeom>
          <a:solidFill>
            <a:srgbClr val="434343"/>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20" name="Google Shape;1020;p124"/>
          <p:cNvSpPr/>
          <p:nvPr/>
        </p:nvSpPr>
        <p:spPr>
          <a:xfrm>
            <a:off x="523400" y="1445181"/>
            <a:ext cx="2488500" cy="540900"/>
          </a:xfrm>
          <a:prstGeom prst="rect">
            <a:avLst/>
          </a:prstGeom>
          <a:solidFill>
            <a:srgbClr val="CCCCCC"/>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21" name="Google Shape;1021;p124"/>
          <p:cNvSpPr/>
          <p:nvPr/>
        </p:nvSpPr>
        <p:spPr>
          <a:xfrm>
            <a:off x="523400" y="675681"/>
            <a:ext cx="2488500" cy="769500"/>
          </a:xfrm>
          <a:prstGeom prst="rect">
            <a:avLst/>
          </a:prstGeom>
          <a:solidFill>
            <a:srgbClr val="434343"/>
          </a:solidFill>
          <a:ln>
            <a:noFill/>
          </a:ln>
        </p:spPr>
        <p:txBody>
          <a:bodyPr spcFirstLastPara="1" wrap="square" lIns="91425" tIns="91425" rIns="91425" bIns="91425" anchor="ctr" anchorCtr="0">
            <a:noAutofit/>
          </a:bodyPr>
          <a:lstStyle/>
          <a:p>
            <a:pPr defTabSz="685800">
              <a:buClrTx/>
            </a:pPr>
            <a:endParaRPr kern="1200">
              <a:solidFill>
                <a:prstClr val="black"/>
              </a:solidFill>
              <a:latin typeface="Arial" panose="020B0604020202020204" pitchFamily="34" charset="0"/>
              <a:ea typeface="+mn-ea"/>
              <a:cs typeface="Arial" panose="020B0604020202020204" pitchFamily="34" charset="0"/>
            </a:endParaRPr>
          </a:p>
        </p:txBody>
      </p:sp>
      <p:sp>
        <p:nvSpPr>
          <p:cNvPr id="1022" name="Google Shape;1022;p124"/>
          <p:cNvSpPr txBox="1"/>
          <p:nvPr/>
        </p:nvSpPr>
        <p:spPr>
          <a:xfrm>
            <a:off x="3266693" y="1542792"/>
            <a:ext cx="2488500" cy="1542000"/>
          </a:xfrm>
          <a:prstGeom prst="rect">
            <a:avLst/>
          </a:prstGeom>
          <a:noFill/>
          <a:ln>
            <a:noFill/>
          </a:ln>
        </p:spPr>
        <p:txBody>
          <a:bodyPr spcFirstLastPara="1" wrap="square" lIns="91425" tIns="91425" rIns="91425" bIns="91425" anchor="t" anchorCtr="0">
            <a:noAutofit/>
          </a:bodyPr>
          <a:lstStyle/>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Containerized</a:t>
            </a:r>
            <a:endParaRPr sz="1100" kern="1200">
              <a:solidFill>
                <a:prstClr val="black"/>
              </a:solidFill>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Cloud storage ready</a:t>
            </a:r>
            <a:endParaRPr sz="1100" kern="1200">
              <a:solidFill>
                <a:prstClr val="black"/>
              </a:solidFill>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Replicated </a:t>
            </a:r>
            <a:endParaRPr sz="1100" kern="1200">
              <a:solidFill>
                <a:prstClr val="black"/>
              </a:solidFill>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Backup</a:t>
            </a:r>
            <a:endParaRPr sz="1100" kern="1200">
              <a:solidFill>
                <a:prstClr val="black"/>
              </a:solidFill>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Automated updates</a:t>
            </a:r>
            <a:endParaRPr sz="1100" kern="1200">
              <a:solidFill>
                <a:prstClr val="black"/>
              </a:solidFill>
              <a:latin typeface="Arial" panose="020B0604020202020204" pitchFamily="34" charset="0"/>
              <a:ea typeface="Overpass"/>
              <a:cs typeface="Arial" panose="020B0604020202020204" pitchFamily="34" charset="0"/>
              <a:sym typeface="Overpass"/>
            </a:endParaRPr>
          </a:p>
        </p:txBody>
      </p:sp>
      <p:sp>
        <p:nvSpPr>
          <p:cNvPr id="1023" name="Google Shape;1023;p124"/>
          <p:cNvSpPr txBox="1"/>
          <p:nvPr/>
        </p:nvSpPr>
        <p:spPr>
          <a:xfrm>
            <a:off x="6085850" y="1542786"/>
            <a:ext cx="2488800" cy="540900"/>
          </a:xfrm>
          <a:prstGeom prst="rect">
            <a:avLst/>
          </a:prstGeom>
          <a:noFill/>
          <a:ln>
            <a:noFill/>
          </a:ln>
        </p:spPr>
        <p:txBody>
          <a:bodyPr spcFirstLastPara="1" wrap="square" lIns="91425" tIns="91425" rIns="91425" bIns="91425" anchor="t" anchorCtr="0">
            <a:noAutofit/>
          </a:bodyPr>
          <a:lstStyle/>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Containerized</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Container storage ready</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Replicated </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Backup</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Automated updates</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Enhanced observability</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Customization</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Local development</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Fully </a:t>
            </a:r>
            <a:r>
              <a:rPr lang="en" sz="1100" kern="1200">
                <a:solidFill>
                  <a:prstClr val="black"/>
                </a:solidFill>
                <a:latin typeface="Arial" panose="020B0604020202020204" pitchFamily="34" charset="0"/>
                <a:ea typeface="Overpass"/>
                <a:cs typeface="Arial" panose="020B0604020202020204" pitchFamily="34" charset="0"/>
                <a:sym typeface="Overpass"/>
              </a:rPr>
              <a:t>o</a:t>
            </a:r>
            <a:r>
              <a:rPr lang="en" sz="1100" kern="1200">
                <a:latin typeface="Arial" panose="020B0604020202020204" pitchFamily="34" charset="0"/>
                <a:ea typeface="Overpass"/>
                <a:cs typeface="Arial" panose="020B0604020202020204" pitchFamily="34" charset="0"/>
                <a:sym typeface="Overpass"/>
              </a:rPr>
              <a:t>pen </a:t>
            </a:r>
            <a:r>
              <a:rPr lang="en" sz="1100" kern="1200">
                <a:solidFill>
                  <a:prstClr val="black"/>
                </a:solidFill>
                <a:latin typeface="Arial" panose="020B0604020202020204" pitchFamily="34" charset="0"/>
                <a:ea typeface="Overpass"/>
                <a:cs typeface="Arial" panose="020B0604020202020204" pitchFamily="34" charset="0"/>
                <a:sym typeface="Overpass"/>
              </a:rPr>
              <a:t>s</a:t>
            </a:r>
            <a:r>
              <a:rPr lang="en" sz="1100" kern="1200">
                <a:latin typeface="Arial" panose="020B0604020202020204" pitchFamily="34" charset="0"/>
                <a:ea typeface="Overpass"/>
                <a:cs typeface="Arial" panose="020B0604020202020204" pitchFamily="34" charset="0"/>
                <a:sym typeface="Overpass"/>
              </a:rPr>
              <a:t>ource</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Any Kubernetes</a:t>
            </a:r>
            <a:endParaRPr sz="1100" kern="1200">
              <a:latin typeface="Arial" panose="020B0604020202020204" pitchFamily="34" charset="0"/>
              <a:ea typeface="Overpass"/>
              <a:cs typeface="Arial" panose="020B0604020202020204" pitchFamily="34" charset="0"/>
              <a:sym typeface="Overpass"/>
            </a:endParaRPr>
          </a:p>
          <a:p>
            <a:pPr marL="457189" indent="-298442" defTabSz="685800">
              <a:lnSpc>
                <a:spcPct val="150000"/>
              </a:lnSpc>
              <a:buSzPts val="1100"/>
              <a:buFont typeface="Overpass"/>
              <a:buChar char="●"/>
            </a:pPr>
            <a:r>
              <a:rPr lang="en" sz="1100" kern="1200">
                <a:latin typeface="Arial" panose="020B0604020202020204" pitchFamily="34" charset="0"/>
                <a:ea typeface="Overpass"/>
                <a:cs typeface="Arial" panose="020B0604020202020204" pitchFamily="34" charset="0"/>
                <a:sym typeface="Overpass"/>
              </a:rPr>
              <a:t>Certified on OpenShift</a:t>
            </a:r>
            <a:endParaRPr sz="1100" kern="1200">
              <a:latin typeface="Arial" panose="020B0604020202020204" pitchFamily="34" charset="0"/>
              <a:ea typeface="Overpass"/>
              <a:cs typeface="Arial" panose="020B0604020202020204" pitchFamily="34" charset="0"/>
              <a:sym typeface="Overpass"/>
            </a:endParaRPr>
          </a:p>
        </p:txBody>
      </p:sp>
      <p:sp>
        <p:nvSpPr>
          <p:cNvPr id="1024" name="Google Shape;1024;p124"/>
          <p:cNvSpPr txBox="1"/>
          <p:nvPr/>
        </p:nvSpPr>
        <p:spPr>
          <a:xfrm>
            <a:off x="523400" y="1542788"/>
            <a:ext cx="2488500" cy="1542000"/>
          </a:xfrm>
          <a:prstGeom prst="rect">
            <a:avLst/>
          </a:prstGeom>
          <a:noFill/>
          <a:ln>
            <a:noFill/>
          </a:ln>
        </p:spPr>
        <p:txBody>
          <a:bodyPr spcFirstLastPara="1" wrap="square" lIns="91425" tIns="91425" rIns="91425" bIns="91425" anchor="t" anchorCtr="0">
            <a:noAutofit/>
          </a:bodyPr>
          <a:lstStyle/>
          <a:p>
            <a:pPr marL="457189" indent="-298442" defTabSz="685800">
              <a:lnSpc>
                <a:spcPct val="150000"/>
              </a:lnSpc>
              <a:buClrTx/>
              <a:buSzPts val="1100"/>
              <a:buFont typeface="Overpass"/>
              <a:buChar char="●"/>
            </a:pPr>
            <a:r>
              <a:rPr lang="en" sz="1100" kern="1200">
                <a:solidFill>
                  <a:prstClr val="black"/>
                </a:solidFill>
                <a:latin typeface="Arial" panose="020B0604020202020204" pitchFamily="34" charset="0"/>
                <a:ea typeface="Overpass"/>
                <a:cs typeface="Arial" panose="020B0604020202020204" pitchFamily="34" charset="0"/>
                <a:sym typeface="Overpass"/>
              </a:rPr>
              <a:t>Containerized</a:t>
            </a:r>
            <a:endParaRPr sz="1100" kern="1200">
              <a:solidFill>
                <a:prstClr val="black"/>
              </a:solidFill>
              <a:latin typeface="Arial" panose="020B0604020202020204" pitchFamily="34" charset="0"/>
              <a:ea typeface="Overpass"/>
              <a:cs typeface="Arial" panose="020B0604020202020204" pitchFamily="34" charset="0"/>
              <a:sym typeface="Overpass"/>
            </a:endParaRPr>
          </a:p>
        </p:txBody>
      </p:sp>
      <p:pic>
        <p:nvPicPr>
          <p:cNvPr id="1025" name="Google Shape;1025;p12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392158" y="789981"/>
            <a:ext cx="760484" cy="540900"/>
          </a:xfrm>
          <a:prstGeom prst="rect">
            <a:avLst/>
          </a:prstGeom>
          <a:noFill/>
          <a:ln>
            <a:noFill/>
          </a:ln>
        </p:spPr>
      </p:pic>
      <p:grpSp>
        <p:nvGrpSpPr>
          <p:cNvPr id="1026" name="Google Shape;1026;p124"/>
          <p:cNvGrpSpPr/>
          <p:nvPr/>
        </p:nvGrpSpPr>
        <p:grpSpPr>
          <a:xfrm>
            <a:off x="907097" y="747397"/>
            <a:ext cx="534799" cy="540842"/>
            <a:chOff x="2192100" y="1203864"/>
            <a:chExt cx="874998" cy="884886"/>
          </a:xfrm>
        </p:grpSpPr>
        <p:pic>
          <p:nvPicPr>
            <p:cNvPr id="1027" name="Google Shape;1027;p12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192100" y="1855201"/>
              <a:ext cx="874998" cy="233549"/>
            </a:xfrm>
            <a:prstGeom prst="rect">
              <a:avLst/>
            </a:prstGeom>
            <a:noFill/>
            <a:ln>
              <a:noFill/>
            </a:ln>
          </p:spPr>
        </p:pic>
        <p:pic>
          <p:nvPicPr>
            <p:cNvPr id="1028" name="Google Shape;1028;p12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296357" y="1203864"/>
              <a:ext cx="769500" cy="769500"/>
            </a:xfrm>
            <a:prstGeom prst="rect">
              <a:avLst/>
            </a:prstGeom>
            <a:noFill/>
            <a:ln>
              <a:noFill/>
            </a:ln>
          </p:spPr>
        </p:pic>
      </p:grpSp>
      <p:sp>
        <p:nvSpPr>
          <p:cNvPr id="1029" name="Google Shape;1029;p124"/>
          <p:cNvSpPr txBox="1"/>
          <p:nvPr/>
        </p:nvSpPr>
        <p:spPr>
          <a:xfrm>
            <a:off x="3266553" y="1091756"/>
            <a:ext cx="2488500" cy="324000"/>
          </a:xfrm>
          <a:prstGeom prst="rect">
            <a:avLst/>
          </a:prstGeom>
          <a:noFill/>
          <a:ln>
            <a:noFill/>
          </a:ln>
        </p:spPr>
        <p:txBody>
          <a:bodyPr spcFirstLastPara="1" wrap="square" lIns="91425" tIns="91425" rIns="91425" bIns="91425" anchor="t" anchorCtr="0">
            <a:noAutofit/>
          </a:bodyPr>
          <a:lstStyle/>
          <a:p>
            <a:pPr algn="ctr" defTabSz="685800">
              <a:buClrTx/>
            </a:pPr>
            <a:r>
              <a:rPr lang="en" sz="1100" b="1" kern="1200">
                <a:solidFill>
                  <a:srgbClr val="FFFFFF"/>
                </a:solidFill>
                <a:latin typeface="Arial" panose="020B0604020202020204" pitchFamily="34" charset="0"/>
                <a:ea typeface="Overpass"/>
                <a:cs typeface="Arial" panose="020B0604020202020204" pitchFamily="34" charset="0"/>
                <a:sym typeface="Overpass"/>
              </a:rPr>
              <a:t>Cloud database</a:t>
            </a:r>
            <a:endParaRPr sz="1100" b="1" kern="1200">
              <a:solidFill>
                <a:srgbClr val="FFFFFF"/>
              </a:solidFill>
              <a:latin typeface="Arial" panose="020B0604020202020204" pitchFamily="34" charset="0"/>
              <a:ea typeface="Overpass"/>
              <a:cs typeface="Arial" panose="020B0604020202020204" pitchFamily="34" charset="0"/>
              <a:sym typeface="Overpass"/>
            </a:endParaRPr>
          </a:p>
        </p:txBody>
      </p:sp>
      <p:grpSp>
        <p:nvGrpSpPr>
          <p:cNvPr id="1030" name="Google Shape;1030;p124"/>
          <p:cNvGrpSpPr/>
          <p:nvPr/>
        </p:nvGrpSpPr>
        <p:grpSpPr>
          <a:xfrm>
            <a:off x="1873399" y="646195"/>
            <a:ext cx="760463" cy="702763"/>
            <a:chOff x="1816226" y="231256"/>
            <a:chExt cx="875001" cy="808518"/>
          </a:xfrm>
        </p:grpSpPr>
        <p:pic>
          <p:nvPicPr>
            <p:cNvPr id="1031" name="Google Shape;1031;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16226" y="735985"/>
              <a:ext cx="875001" cy="303789"/>
            </a:xfrm>
            <a:prstGeom prst="rect">
              <a:avLst/>
            </a:prstGeom>
            <a:noFill/>
            <a:ln>
              <a:noFill/>
            </a:ln>
          </p:spPr>
        </p:pic>
        <p:pic>
          <p:nvPicPr>
            <p:cNvPr id="1032" name="Google Shape;1032;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59317" y="231256"/>
              <a:ext cx="525825" cy="681491"/>
            </a:xfrm>
            <a:prstGeom prst="rect">
              <a:avLst/>
            </a:prstGeom>
            <a:noFill/>
            <a:ln>
              <a:noFill/>
            </a:ln>
          </p:spPr>
        </p:pic>
      </p:grpSp>
      <p:cxnSp>
        <p:nvCxnSpPr>
          <p:cNvPr id="1033" name="Google Shape;1033;p124"/>
          <p:cNvCxnSpPr/>
          <p:nvPr/>
        </p:nvCxnSpPr>
        <p:spPr>
          <a:xfrm>
            <a:off x="1704979" y="942681"/>
            <a:ext cx="0" cy="235500"/>
          </a:xfrm>
          <a:prstGeom prst="straightConnector1">
            <a:avLst/>
          </a:prstGeom>
          <a:noFill/>
          <a:ln w="9525" cap="flat" cmpd="sng">
            <a:solidFill>
              <a:srgbClr val="FFFFFF"/>
            </a:solidFill>
            <a:prstDash val="solid"/>
            <a:round/>
            <a:headEnd type="none" w="med" len="med"/>
            <a:tailEnd type="none" w="med" len="med"/>
          </a:ln>
        </p:spPr>
      </p:cxnSp>
      <p:cxnSp>
        <p:nvCxnSpPr>
          <p:cNvPr id="1034" name="Google Shape;1034;p124"/>
          <p:cNvCxnSpPr/>
          <p:nvPr/>
        </p:nvCxnSpPr>
        <p:spPr>
          <a:xfrm>
            <a:off x="1705029" y="942731"/>
            <a:ext cx="0" cy="235500"/>
          </a:xfrm>
          <a:prstGeom prst="straightConnector1">
            <a:avLst/>
          </a:prstGeom>
          <a:noFill/>
          <a:ln w="9525" cap="flat" cmpd="sng">
            <a:solidFill>
              <a:srgbClr val="FFFFFF"/>
            </a:solidFill>
            <a:prstDash val="solid"/>
            <a:round/>
            <a:headEnd type="none" w="med" len="med"/>
            <a:tailEnd type="none" w="med" len="med"/>
          </a:ln>
        </p:spPr>
      </p:cxnSp>
      <p:cxnSp>
        <p:nvCxnSpPr>
          <p:cNvPr id="1035" name="Google Shape;1035;p124"/>
          <p:cNvCxnSpPr/>
          <p:nvPr/>
        </p:nvCxnSpPr>
        <p:spPr>
          <a:xfrm>
            <a:off x="7245621" y="942681"/>
            <a:ext cx="0" cy="235500"/>
          </a:xfrm>
          <a:prstGeom prst="straightConnector1">
            <a:avLst/>
          </a:prstGeom>
          <a:noFill/>
          <a:ln w="9525" cap="flat" cmpd="sng">
            <a:solidFill>
              <a:srgbClr val="FFFFFF"/>
            </a:solidFill>
            <a:prstDash val="solid"/>
            <a:round/>
            <a:headEnd type="none" w="med" len="med"/>
            <a:tailEnd type="none" w="med" len="med"/>
          </a:ln>
        </p:spPr>
      </p:cxnSp>
      <p:cxnSp>
        <p:nvCxnSpPr>
          <p:cNvPr id="1036" name="Google Shape;1036;p124"/>
          <p:cNvCxnSpPr/>
          <p:nvPr/>
        </p:nvCxnSpPr>
        <p:spPr>
          <a:xfrm>
            <a:off x="7245671" y="942731"/>
            <a:ext cx="0" cy="235500"/>
          </a:xfrm>
          <a:prstGeom prst="straightConnector1">
            <a:avLst/>
          </a:prstGeom>
          <a:noFill/>
          <a:ln w="9525" cap="flat" cmpd="sng">
            <a:solidFill>
              <a:srgbClr val="FFFFFF"/>
            </a:solidFill>
            <a:prstDash val="solid"/>
            <a:round/>
            <a:headEnd type="none" w="med" len="med"/>
            <a:tailEnd type="none" w="med" len="med"/>
          </a:ln>
        </p:spPr>
      </p:cxnSp>
      <p:grpSp>
        <p:nvGrpSpPr>
          <p:cNvPr id="1037" name="Google Shape;1037;p124"/>
          <p:cNvGrpSpPr/>
          <p:nvPr/>
        </p:nvGrpSpPr>
        <p:grpSpPr>
          <a:xfrm>
            <a:off x="7386423" y="872292"/>
            <a:ext cx="1100297" cy="356491"/>
            <a:chOff x="7401574" y="509300"/>
            <a:chExt cx="1167300" cy="378200"/>
          </a:xfrm>
        </p:grpSpPr>
        <p:pic>
          <p:nvPicPr>
            <p:cNvPr id="1038" name="Google Shape;1038;p12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401574" y="509300"/>
              <a:ext cx="343125" cy="378200"/>
            </a:xfrm>
            <a:prstGeom prst="rect">
              <a:avLst/>
            </a:prstGeom>
            <a:noFill/>
            <a:ln>
              <a:noFill/>
            </a:ln>
          </p:spPr>
        </p:pic>
        <p:pic>
          <p:nvPicPr>
            <p:cNvPr id="1039" name="Google Shape;1039;p124"/>
            <p:cNvPicPr preferRelativeResize="0"/>
            <p:nvPr/>
          </p:nvPicPr>
          <p:blipFill rotWithShape="1">
            <a:blip r:embed="rId9" cstate="print">
              <a:alphaModFix/>
              <a:extLst>
                <a:ext uri="{28A0092B-C50C-407E-A947-70E740481C1C}">
                  <a14:useLocalDpi xmlns:a14="http://schemas.microsoft.com/office/drawing/2010/main"/>
                </a:ext>
              </a:extLst>
            </a:blip>
            <a:srcRect l="29393"/>
            <a:stretch/>
          </p:blipFill>
          <p:spPr>
            <a:xfrm>
              <a:off x="7744700" y="509300"/>
              <a:ext cx="824175" cy="378200"/>
            </a:xfrm>
            <a:prstGeom prst="rect">
              <a:avLst/>
            </a:prstGeom>
            <a:noFill/>
            <a:ln>
              <a:noFill/>
            </a:ln>
          </p:spPr>
        </p:pic>
      </p:grpSp>
      <p:sp>
        <p:nvSpPr>
          <p:cNvPr id="1040" name="Google Shape;1040;p124"/>
          <p:cNvSpPr txBox="1"/>
          <p:nvPr/>
        </p:nvSpPr>
        <p:spPr>
          <a:xfrm>
            <a:off x="466250" y="3460077"/>
            <a:ext cx="5562300" cy="1157700"/>
          </a:xfrm>
          <a:prstGeom prst="rect">
            <a:avLst/>
          </a:prstGeom>
          <a:noFill/>
          <a:ln>
            <a:noFill/>
          </a:ln>
        </p:spPr>
        <p:txBody>
          <a:bodyPr spcFirstLastPara="1" wrap="square" lIns="0" tIns="0" rIns="0" bIns="0" anchor="b" anchorCtr="0">
            <a:noAutofit/>
          </a:bodyPr>
          <a:lstStyle/>
          <a:p>
            <a:pPr defTabSz="685800">
              <a:lnSpc>
                <a:spcPct val="115000"/>
              </a:lnSpc>
              <a:buClrTx/>
            </a:pPr>
            <a:r>
              <a:rPr lang="en" sz="2400" kern="1200">
                <a:solidFill>
                  <a:prstClr val="black"/>
                </a:solidFill>
                <a:latin typeface="Arial" panose="020B0604020202020204" pitchFamily="34" charset="0"/>
                <a:ea typeface="Overpass Light"/>
                <a:cs typeface="Arial" panose="020B0604020202020204" pitchFamily="34" charset="0"/>
                <a:sym typeface="Overpass Light"/>
              </a:rPr>
              <a:t>Operators enable a cloud-like experience everywhere you run Kubernetes</a:t>
            </a:r>
            <a:endParaRPr sz="2400" kern="1200">
              <a:solidFill>
                <a:prstClr val="black"/>
              </a:solidFill>
              <a:latin typeface="Arial" panose="020B0604020202020204" pitchFamily="34" charset="0"/>
              <a:ea typeface="Overpass Light"/>
              <a:cs typeface="Arial" panose="020B0604020202020204" pitchFamily="34" charset="0"/>
              <a:sym typeface="Overpass Light"/>
            </a:endParaRPr>
          </a:p>
        </p:txBody>
      </p:sp>
      <p:pic>
        <p:nvPicPr>
          <p:cNvPr id="1041" name="Google Shape;1041;p12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186998" y="826742"/>
            <a:ext cx="652000" cy="27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5"/>
          <p:cNvSpPr txBox="1"/>
          <p:nvPr/>
        </p:nvSpPr>
        <p:spPr>
          <a:xfrm>
            <a:off x="319425" y="1492275"/>
            <a:ext cx="4887000" cy="1929300"/>
          </a:xfrm>
          <a:prstGeom prst="rect">
            <a:avLst/>
          </a:prstGeom>
          <a:noFill/>
          <a:ln>
            <a:noFill/>
          </a:ln>
        </p:spPr>
        <p:txBody>
          <a:bodyPr spcFirstLastPara="1" wrap="square" lIns="91425" tIns="91425" rIns="91425" bIns="91425" anchor="t" anchorCtr="0">
            <a:noAutofit/>
          </a:bodyPr>
          <a:lstStyle/>
          <a:p>
            <a:pPr marL="342892" indent="-273044" defTabSz="685800">
              <a:lnSpc>
                <a:spcPct val="115000"/>
              </a:lnSpc>
              <a:spcBef>
                <a:spcPts val="600"/>
              </a:spcBef>
              <a:buClr>
                <a:prstClr val="black"/>
              </a:buClr>
              <a:buSzPts val="1700"/>
              <a:buFont typeface="Overpass"/>
              <a:buChar char="●"/>
            </a:pPr>
            <a:r>
              <a:rPr lang="en" sz="1700" kern="1200" dirty="0" err="1">
                <a:solidFill>
                  <a:prstClr val="black"/>
                </a:solidFill>
                <a:latin typeface="Arial" panose="020B0604020202020204" pitchFamily="34" charset="0"/>
                <a:ea typeface="Overpass"/>
                <a:cs typeface="Arial" panose="020B0604020202020204" pitchFamily="34" charset="0"/>
                <a:sym typeface="Overpass"/>
              </a:rPr>
              <a:t>OperatorHub.io</a:t>
            </a:r>
            <a:r>
              <a:rPr lang="en" sz="1700" kern="1200" dirty="0">
                <a:solidFill>
                  <a:prstClr val="black"/>
                </a:solidFill>
                <a:latin typeface="Arial" panose="020B0604020202020204" pitchFamily="34" charset="0"/>
                <a:ea typeface="Overpass"/>
                <a:cs typeface="Arial" panose="020B0604020202020204" pitchFamily="34" charset="0"/>
                <a:sym typeface="Overpass"/>
              </a:rPr>
              <a:t> launched by Red Hat, AWS, Microsoft, and Google</a:t>
            </a:r>
            <a:endParaRPr sz="1700" kern="1200" dirty="0">
              <a:solidFill>
                <a:prstClr val="black"/>
              </a:solidFill>
              <a:latin typeface="Arial" panose="020B0604020202020204" pitchFamily="34" charset="0"/>
              <a:ea typeface="Overpass"/>
              <a:cs typeface="Arial" panose="020B0604020202020204" pitchFamily="34" charset="0"/>
              <a:sym typeface="Overpass"/>
            </a:endParaRPr>
          </a:p>
          <a:p>
            <a:pPr marL="342892" indent="-273044" defTabSz="685800">
              <a:lnSpc>
                <a:spcPct val="115000"/>
              </a:lnSpc>
              <a:spcBef>
                <a:spcPts val="600"/>
              </a:spcBef>
              <a:buClr>
                <a:prstClr val="black"/>
              </a:buClr>
              <a:buSzPts val="1700"/>
              <a:buFont typeface="Overpass"/>
              <a:buChar char="●"/>
            </a:pPr>
            <a:r>
              <a:rPr lang="en" sz="1700" kern="1200" dirty="0">
                <a:solidFill>
                  <a:prstClr val="black"/>
                </a:solidFill>
                <a:latin typeface="Arial" panose="020B0604020202020204" pitchFamily="34" charset="0"/>
                <a:ea typeface="Overpass"/>
                <a:cs typeface="Arial" panose="020B0604020202020204" pitchFamily="34" charset="0"/>
                <a:sym typeface="Overpass"/>
              </a:rPr>
              <a:t>OpenShift Operator Certification</a:t>
            </a:r>
            <a:endParaRPr sz="1700" kern="1200" dirty="0">
              <a:solidFill>
                <a:prstClr val="black"/>
              </a:solidFill>
              <a:latin typeface="Arial" panose="020B0604020202020204" pitchFamily="34" charset="0"/>
              <a:ea typeface="Overpass"/>
              <a:cs typeface="Arial" panose="020B0604020202020204" pitchFamily="34" charset="0"/>
              <a:sym typeface="Overpass"/>
            </a:endParaRPr>
          </a:p>
          <a:p>
            <a:pPr marL="342892" indent="-273044" defTabSz="685800">
              <a:lnSpc>
                <a:spcPct val="115000"/>
              </a:lnSpc>
              <a:spcBef>
                <a:spcPts val="800"/>
              </a:spcBef>
              <a:buClr>
                <a:prstClr val="black"/>
              </a:buClr>
              <a:buSzPts val="1700"/>
              <a:buFont typeface="Overpass"/>
              <a:buChar char="●"/>
            </a:pPr>
            <a:r>
              <a:rPr lang="en" sz="1700" kern="1200" dirty="0">
                <a:solidFill>
                  <a:prstClr val="black"/>
                </a:solidFill>
                <a:latin typeface="Arial" panose="020B0604020202020204" pitchFamily="34" charset="0"/>
                <a:ea typeface="Overpass"/>
                <a:cs typeface="Arial" panose="020B0604020202020204" pitchFamily="34" charset="0"/>
                <a:sym typeface="Overpass"/>
              </a:rPr>
              <a:t>Operator Hub integrated into OpenShift 4</a:t>
            </a:r>
            <a:endParaRPr sz="1700" kern="1200" dirty="0">
              <a:solidFill>
                <a:prstClr val="black"/>
              </a:solidFill>
              <a:latin typeface="Arial" panose="020B0604020202020204" pitchFamily="34" charset="0"/>
              <a:ea typeface="Overpass"/>
              <a:cs typeface="Arial" panose="020B0604020202020204" pitchFamily="34" charset="0"/>
              <a:sym typeface="Overpass"/>
            </a:endParaRPr>
          </a:p>
        </p:txBody>
      </p:sp>
      <p:pic>
        <p:nvPicPr>
          <p:cNvPr id="1047" name="Google Shape;1047;p12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423625" y="1097483"/>
            <a:ext cx="2899462" cy="2291365"/>
          </a:xfrm>
          <a:prstGeom prst="rect">
            <a:avLst/>
          </a:prstGeom>
          <a:noFill/>
          <a:ln w="1905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1048" name="Google Shape;1048;p125"/>
          <p:cNvSpPr txBox="1"/>
          <p:nvPr/>
        </p:nvSpPr>
        <p:spPr>
          <a:xfrm>
            <a:off x="1458675" y="3883875"/>
            <a:ext cx="2200800" cy="351000"/>
          </a:xfrm>
          <a:prstGeom prst="rect">
            <a:avLst/>
          </a:prstGeom>
          <a:noFill/>
          <a:ln>
            <a:noFill/>
          </a:ln>
        </p:spPr>
        <p:txBody>
          <a:bodyPr spcFirstLastPara="1" wrap="square" lIns="91425" tIns="91425" rIns="91425" bIns="91425" anchor="t" anchorCtr="0">
            <a:noAutofit/>
          </a:bodyPr>
          <a:lstStyle/>
          <a:p>
            <a:pPr algn="r" defTabSz="685800">
              <a:buClrTx/>
            </a:pPr>
            <a:r>
              <a:rPr lang="en" sz="1100" b="1" kern="1200">
                <a:solidFill>
                  <a:prstClr val="black"/>
                </a:solidFill>
                <a:latin typeface="Arial" panose="020B0604020202020204" pitchFamily="34" charset="0"/>
                <a:ea typeface="Overpass"/>
                <a:cs typeface="Arial" panose="020B0604020202020204" pitchFamily="34" charset="0"/>
                <a:sym typeface="Overpass"/>
              </a:rPr>
              <a:t>COMMUNITY  OPERATORS</a:t>
            </a:r>
            <a:endParaRPr sz="1100" b="1" kern="1200">
              <a:solidFill>
                <a:prstClr val="black"/>
              </a:solidFill>
              <a:latin typeface="Arial" panose="020B0604020202020204" pitchFamily="34" charset="0"/>
              <a:ea typeface="Overpass"/>
              <a:cs typeface="Arial" panose="020B0604020202020204" pitchFamily="34" charset="0"/>
              <a:sym typeface="Overpass"/>
            </a:endParaRPr>
          </a:p>
        </p:txBody>
      </p:sp>
      <p:sp>
        <p:nvSpPr>
          <p:cNvPr id="1049" name="Google Shape;1049;p125"/>
          <p:cNvSpPr txBox="1">
            <a:spLocks noGrp="1"/>
          </p:cNvSpPr>
          <p:nvPr>
            <p:ph type="title"/>
          </p:nvPr>
        </p:nvSpPr>
        <p:spPr>
          <a:xfrm>
            <a:off x="427669" y="414056"/>
            <a:ext cx="8107800" cy="725700"/>
          </a:xfrm>
          <a:prstGeom prst="rect">
            <a:avLst/>
          </a:prstGeom>
        </p:spPr>
        <p:txBody>
          <a:bodyPr spcFirstLastPara="1" vert="horz" wrap="square" lIns="329175" tIns="68575" rIns="68575" bIns="68575" rtlCol="0" anchor="t" anchorCtr="0">
            <a:noAutofit/>
          </a:bodyPr>
          <a:lstStyle/>
          <a:p>
            <a:pPr>
              <a:lnSpc>
                <a:spcPct val="115000"/>
              </a:lnSpc>
            </a:pPr>
            <a:r>
              <a:rPr lang="en" sz="2700" dirty="0">
                <a:solidFill>
                  <a:schemeClr val="dk1"/>
                </a:solidFill>
                <a:latin typeface="Arial" panose="020B0604020202020204" pitchFamily="34" charset="0"/>
                <a:cs typeface="Arial" panose="020B0604020202020204" pitchFamily="34" charset="0"/>
              </a:rPr>
              <a:t>Operator Hub and Certified Operators</a:t>
            </a:r>
            <a:endParaRPr sz="2700" dirty="0">
              <a:solidFill>
                <a:schemeClr val="dk1"/>
              </a:solidFill>
              <a:latin typeface="Arial" panose="020B0604020202020204" pitchFamily="34" charset="0"/>
              <a:cs typeface="Arial" panose="020B0604020202020204" pitchFamily="34" charset="0"/>
            </a:endParaRPr>
          </a:p>
          <a:p>
            <a:pPr>
              <a:lnSpc>
                <a:spcPct val="115000"/>
              </a:lnSpc>
            </a:pPr>
            <a:endParaRPr sz="1800" dirty="0">
              <a:solidFill>
                <a:schemeClr val="dk1"/>
              </a:solidFill>
              <a:latin typeface="Arial" panose="020B0604020202020204" pitchFamily="34" charset="0"/>
              <a:cs typeface="Arial" panose="020B0604020202020204" pitchFamily="34" charset="0"/>
            </a:endParaRPr>
          </a:p>
        </p:txBody>
      </p:sp>
      <p:sp>
        <p:nvSpPr>
          <p:cNvPr id="1050" name="Google Shape;1050;p125"/>
          <p:cNvSpPr txBox="1"/>
          <p:nvPr/>
        </p:nvSpPr>
        <p:spPr>
          <a:xfrm>
            <a:off x="760050" y="4229081"/>
            <a:ext cx="2899500" cy="351000"/>
          </a:xfrm>
          <a:prstGeom prst="rect">
            <a:avLst/>
          </a:prstGeom>
          <a:noFill/>
          <a:ln>
            <a:noFill/>
          </a:ln>
        </p:spPr>
        <p:txBody>
          <a:bodyPr spcFirstLastPara="1" wrap="square" lIns="91425" tIns="91425" rIns="91425" bIns="91425" anchor="t" anchorCtr="0">
            <a:noAutofit/>
          </a:bodyPr>
          <a:lstStyle/>
          <a:p>
            <a:pPr algn="r" defTabSz="685800">
              <a:buClrTx/>
            </a:pPr>
            <a:r>
              <a:rPr lang="en" sz="1100" b="1" kern="1200">
                <a:solidFill>
                  <a:prstClr val="black"/>
                </a:solidFill>
                <a:latin typeface="Arial" panose="020B0604020202020204" pitchFamily="34" charset="0"/>
                <a:ea typeface="Overpass"/>
                <a:cs typeface="Arial" panose="020B0604020202020204" pitchFamily="34" charset="0"/>
                <a:sym typeface="Overpass"/>
              </a:rPr>
              <a:t>OPENSHIFT CERTIFIED  OPERATORS</a:t>
            </a:r>
            <a:endParaRPr sz="1100" b="1" kern="1200">
              <a:solidFill>
                <a:prstClr val="black"/>
              </a:solidFill>
              <a:latin typeface="Arial" panose="020B0604020202020204" pitchFamily="34" charset="0"/>
              <a:ea typeface="Overpass"/>
              <a:cs typeface="Arial" panose="020B0604020202020204" pitchFamily="34" charset="0"/>
              <a:sym typeface="Overpass"/>
            </a:endParaRPr>
          </a:p>
        </p:txBody>
      </p:sp>
      <p:pic>
        <p:nvPicPr>
          <p:cNvPr id="1051" name="Google Shape;1051;p12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936370" y="2586393"/>
            <a:ext cx="2988098" cy="1929274"/>
          </a:xfrm>
          <a:prstGeom prst="rect">
            <a:avLst/>
          </a:prstGeom>
          <a:noFill/>
          <a:ln w="1905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cxnSp>
        <p:nvCxnSpPr>
          <p:cNvPr id="1052" name="Google Shape;1052;p125"/>
          <p:cNvCxnSpPr/>
          <p:nvPr/>
        </p:nvCxnSpPr>
        <p:spPr>
          <a:xfrm>
            <a:off x="3835575" y="4413825"/>
            <a:ext cx="3027300" cy="0"/>
          </a:xfrm>
          <a:prstGeom prst="straightConnector1">
            <a:avLst/>
          </a:prstGeom>
          <a:noFill/>
          <a:ln w="28575" cap="flat" cmpd="sng">
            <a:solidFill>
              <a:srgbClr val="EE0000"/>
            </a:solidFill>
            <a:prstDash val="solid"/>
            <a:round/>
            <a:headEnd type="oval" w="med" len="med"/>
            <a:tailEnd type="none" w="med" len="med"/>
          </a:ln>
        </p:spPr>
      </p:cxnSp>
      <p:cxnSp>
        <p:nvCxnSpPr>
          <p:cNvPr id="1053" name="Google Shape;1053;p125"/>
          <p:cNvCxnSpPr/>
          <p:nvPr/>
        </p:nvCxnSpPr>
        <p:spPr>
          <a:xfrm>
            <a:off x="3840630" y="4072625"/>
            <a:ext cx="1201200" cy="0"/>
          </a:xfrm>
          <a:prstGeom prst="straightConnector1">
            <a:avLst/>
          </a:prstGeom>
          <a:noFill/>
          <a:ln w="28575" cap="flat" cmpd="sng">
            <a:solidFill>
              <a:srgbClr val="6D9EEB"/>
            </a:solidFill>
            <a:prstDash val="solid"/>
            <a:round/>
            <a:headEnd type="oval" w="med" len="med"/>
            <a:tailEnd type="none" w="med" len="med"/>
          </a:ln>
        </p:spPr>
      </p:cxnSp>
      <p:cxnSp>
        <p:nvCxnSpPr>
          <p:cNvPr id="1054" name="Google Shape;1054;p125"/>
          <p:cNvCxnSpPr/>
          <p:nvPr/>
        </p:nvCxnSpPr>
        <p:spPr>
          <a:xfrm>
            <a:off x="5045739" y="2356950"/>
            <a:ext cx="0" cy="1714500"/>
          </a:xfrm>
          <a:prstGeom prst="straightConnector1">
            <a:avLst/>
          </a:prstGeom>
          <a:noFill/>
          <a:ln w="28575" cap="flat" cmpd="sng">
            <a:solidFill>
              <a:srgbClr val="4A86E8"/>
            </a:solidFill>
            <a:prstDash val="solid"/>
            <a:round/>
            <a:headEnd type="none" w="med" len="med"/>
            <a:tailEnd type="none" w="med" len="med"/>
          </a:ln>
        </p:spPr>
      </p:cxnSp>
      <p:cxnSp>
        <p:nvCxnSpPr>
          <p:cNvPr id="1055" name="Google Shape;1055;p125"/>
          <p:cNvCxnSpPr/>
          <p:nvPr/>
        </p:nvCxnSpPr>
        <p:spPr>
          <a:xfrm>
            <a:off x="5026250" y="2358125"/>
            <a:ext cx="1201200" cy="0"/>
          </a:xfrm>
          <a:prstGeom prst="straightConnector1">
            <a:avLst/>
          </a:prstGeom>
          <a:noFill/>
          <a:ln w="28575" cap="flat" cmpd="sng">
            <a:solidFill>
              <a:srgbClr val="6D9EEB"/>
            </a:solidFill>
            <a:prstDash val="solid"/>
            <a:round/>
            <a:headEnd type="none" w="med" len="med"/>
            <a:tailEnd type="none" w="med" len="med"/>
          </a:ln>
        </p:spPr>
      </p:cxnSp>
      <p:cxnSp>
        <p:nvCxnSpPr>
          <p:cNvPr id="1056" name="Google Shape;1056;p125"/>
          <p:cNvCxnSpPr/>
          <p:nvPr/>
        </p:nvCxnSpPr>
        <p:spPr>
          <a:xfrm>
            <a:off x="5026250" y="4072625"/>
            <a:ext cx="1201200" cy="0"/>
          </a:xfrm>
          <a:prstGeom prst="straightConnector1">
            <a:avLst/>
          </a:prstGeom>
          <a:noFill/>
          <a:ln w="28575" cap="flat" cmpd="sng">
            <a:solidFill>
              <a:srgbClr val="6D9EEB"/>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26"/>
          <p:cNvSpPr/>
          <p:nvPr/>
        </p:nvSpPr>
        <p:spPr>
          <a:xfrm>
            <a:off x="2657075" y="4850975"/>
            <a:ext cx="2839800" cy="207300"/>
          </a:xfrm>
          <a:prstGeom prst="rect">
            <a:avLst/>
          </a:prstGeom>
          <a:solidFill>
            <a:srgbClr val="FFFFFF"/>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sp>
        <p:nvSpPr>
          <p:cNvPr id="1062" name="Google Shape;1062;p126"/>
          <p:cNvSpPr/>
          <p:nvPr/>
        </p:nvSpPr>
        <p:spPr>
          <a:xfrm>
            <a:off x="-46750" y="-30448"/>
            <a:ext cx="3987600" cy="5211600"/>
          </a:xfrm>
          <a:prstGeom prst="rect">
            <a:avLst/>
          </a:prstGeom>
          <a:solidFill>
            <a:srgbClr val="000000"/>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defTabSz="685800">
              <a:buClrTx/>
            </a:pPr>
            <a:endParaRPr sz="1800" kern="1200">
              <a:solidFill>
                <a:prstClr val="black"/>
              </a:solidFill>
              <a:latin typeface="Calibri" panose="020F0502020204030204"/>
              <a:ea typeface="+mn-ea"/>
              <a:cs typeface="+mn-cs"/>
            </a:endParaRPr>
          </a:p>
        </p:txBody>
      </p:sp>
      <p:pic>
        <p:nvPicPr>
          <p:cNvPr id="1063" name="Google Shape;1063;p126"/>
          <p:cNvPicPr preferRelativeResize="0"/>
          <p:nvPr/>
        </p:nvPicPr>
        <p:blipFill rotWithShape="1">
          <a:blip r:embed="rId3" cstate="print">
            <a:alphaModFix/>
            <a:extLst>
              <a:ext uri="{28A0092B-C50C-407E-A947-70E740481C1C}">
                <a14:useLocalDpi xmlns:a14="http://schemas.microsoft.com/office/drawing/2010/main"/>
              </a:ext>
            </a:extLst>
          </a:blip>
          <a:srcRect t="3772" b="3772"/>
          <a:stretch/>
        </p:blipFill>
        <p:spPr>
          <a:xfrm>
            <a:off x="968925" y="2014526"/>
            <a:ext cx="1958800" cy="1951900"/>
          </a:xfrm>
          <a:prstGeom prst="rect">
            <a:avLst/>
          </a:prstGeom>
          <a:noFill/>
          <a:ln>
            <a:noFill/>
          </a:ln>
        </p:spPr>
      </p:pic>
      <p:sp>
        <p:nvSpPr>
          <p:cNvPr id="1064" name="Google Shape;1064;p126"/>
          <p:cNvSpPr txBox="1"/>
          <p:nvPr/>
        </p:nvSpPr>
        <p:spPr>
          <a:xfrm>
            <a:off x="4146525" y="720025"/>
            <a:ext cx="4905600" cy="3824100"/>
          </a:xfrm>
          <a:prstGeom prst="rect">
            <a:avLst/>
          </a:prstGeom>
          <a:noFill/>
          <a:ln>
            <a:noFill/>
          </a:ln>
        </p:spPr>
        <p:txBody>
          <a:bodyPr spcFirstLastPara="1" wrap="square" lIns="91425" tIns="91425" rIns="91425" bIns="91425" anchor="t" anchorCtr="0">
            <a:noAutofit/>
          </a:bodyPr>
          <a:lstStyle/>
          <a:p>
            <a:pPr defTabSz="685800">
              <a:buSzPts val="1100"/>
            </a:pPr>
            <a:r>
              <a:rPr lang="en" sz="1800" b="1" kern="1200" dirty="0">
                <a:solidFill>
                  <a:prstClr val="black"/>
                </a:solidFill>
                <a:latin typeface="Arial" panose="020B0604020202020204" pitchFamily="34" charset="0"/>
                <a:ea typeface="Overpass"/>
                <a:cs typeface="Arial" panose="020B0604020202020204" pitchFamily="34" charset="0"/>
                <a:sym typeface="Overpass"/>
              </a:rPr>
              <a:t>Trusted enterprise Kubernetes</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SzPts val="1100"/>
            </a:pPr>
            <a:endParaRPr lang="en-US" sz="16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SzPts val="1100"/>
            </a:pPr>
            <a:endParaRPr sz="16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SzPts val="1100"/>
            </a:pPr>
            <a:r>
              <a:rPr lang="en" sz="1800" b="1" kern="1200" dirty="0">
                <a:solidFill>
                  <a:prstClr val="black"/>
                </a:solidFill>
                <a:latin typeface="Arial" panose="020B0604020202020204" pitchFamily="34" charset="0"/>
                <a:ea typeface="Overpass"/>
                <a:cs typeface="Arial" panose="020B0604020202020204" pitchFamily="34" charset="0"/>
                <a:sym typeface="Overpass"/>
              </a:rPr>
              <a:t>A cloud-like experience, everywhere</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marL="457189" indent="-330192" defTabSz="685800">
              <a:buClr>
                <a:prstClr val="black"/>
              </a:buClr>
              <a:buSzPts val="1600"/>
              <a:buFont typeface="Overpass"/>
              <a:buChar char="●"/>
            </a:pPr>
            <a:r>
              <a:rPr lang="en" sz="1600" kern="1200" dirty="0">
                <a:solidFill>
                  <a:prstClr val="black"/>
                </a:solidFill>
                <a:latin typeface="Arial" panose="020B0604020202020204" pitchFamily="34" charset="0"/>
                <a:ea typeface="Overpass"/>
                <a:cs typeface="Arial" panose="020B0604020202020204" pitchFamily="34" charset="0"/>
                <a:sym typeface="Overpass"/>
              </a:rPr>
              <a:t>Hybrid, Multi-Cluster Management</a:t>
            </a:r>
            <a:endParaRPr sz="1600" kern="1200" dirty="0">
              <a:solidFill>
                <a:prstClr val="black"/>
              </a:solidFill>
              <a:latin typeface="Arial" panose="020B0604020202020204" pitchFamily="34" charset="0"/>
              <a:ea typeface="Overpass"/>
              <a:cs typeface="Arial" panose="020B0604020202020204" pitchFamily="34" charset="0"/>
              <a:sym typeface="Overpass"/>
            </a:endParaRPr>
          </a:p>
          <a:p>
            <a:pPr marL="457189" indent="-330192" defTabSz="685800">
              <a:buClr>
                <a:prstClr val="black"/>
              </a:buClr>
              <a:buSzPts val="1600"/>
              <a:buFont typeface="Overpass"/>
              <a:buChar char="●"/>
            </a:pPr>
            <a:r>
              <a:rPr lang="en" sz="1600" kern="1200" dirty="0">
                <a:solidFill>
                  <a:prstClr val="black"/>
                </a:solidFill>
                <a:latin typeface="Arial" panose="020B0604020202020204" pitchFamily="34" charset="0"/>
                <a:ea typeface="Overpass"/>
                <a:cs typeface="Arial" panose="020B0604020202020204" pitchFamily="34" charset="0"/>
                <a:sym typeface="Overpass"/>
              </a:rPr>
              <a:t>Operator Framework </a:t>
            </a:r>
            <a:endParaRPr sz="1600" kern="1200" dirty="0">
              <a:solidFill>
                <a:prstClr val="black"/>
              </a:solidFill>
              <a:latin typeface="Arial" panose="020B0604020202020204" pitchFamily="34" charset="0"/>
              <a:ea typeface="Overpass"/>
              <a:cs typeface="Arial" panose="020B0604020202020204" pitchFamily="34" charset="0"/>
              <a:sym typeface="Overpass"/>
            </a:endParaRPr>
          </a:p>
          <a:p>
            <a:pPr marL="457189" indent="-330192" defTabSz="685800">
              <a:buClr>
                <a:prstClr val="black"/>
              </a:buClr>
              <a:buSzPts val="1600"/>
              <a:buFont typeface="Overpass"/>
              <a:buChar char="●"/>
            </a:pPr>
            <a:r>
              <a:rPr lang="en" sz="1600" kern="1200" dirty="0">
                <a:solidFill>
                  <a:prstClr val="black"/>
                </a:solidFill>
                <a:latin typeface="Arial" panose="020B0604020202020204" pitchFamily="34" charset="0"/>
                <a:ea typeface="Overpass"/>
                <a:cs typeface="Arial" panose="020B0604020202020204" pitchFamily="34" charset="0"/>
                <a:sym typeface="Overpass"/>
              </a:rPr>
              <a:t>Operator Hub &amp; Certified ISVs</a:t>
            </a:r>
            <a:endParaRPr sz="16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SzPts val="1100"/>
            </a:pPr>
            <a:endParaRPr sz="16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buSzPts val="1100"/>
            </a:pPr>
            <a:r>
              <a:rPr lang="en" sz="1800" b="1" kern="1200" dirty="0">
                <a:solidFill>
                  <a:srgbClr val="CC0000"/>
                </a:solidFill>
                <a:latin typeface="Arial" panose="020B0604020202020204" pitchFamily="34" charset="0"/>
                <a:ea typeface="Overpass"/>
                <a:cs typeface="Arial" panose="020B0604020202020204" pitchFamily="34" charset="0"/>
                <a:sym typeface="Overpass"/>
              </a:rPr>
              <a:t>Empowering developers to innovate</a:t>
            </a:r>
            <a:endParaRPr sz="1800" b="1" kern="1200" dirty="0">
              <a:solidFill>
                <a:srgbClr val="CC0000"/>
              </a:solidFill>
              <a:latin typeface="Arial" panose="020B0604020202020204" pitchFamily="34" charset="0"/>
              <a:ea typeface="Overpass"/>
              <a:cs typeface="Arial" panose="020B0604020202020204" pitchFamily="34" charset="0"/>
              <a:sym typeface="Overpass"/>
            </a:endParaRPr>
          </a:p>
          <a:p>
            <a:pPr marL="457189" indent="-330192" defTabSz="685800">
              <a:buClr>
                <a:srgbClr val="CC0000"/>
              </a:buClr>
              <a:buSzPts val="1600"/>
              <a:buFont typeface="Overpass"/>
              <a:buChar char="●"/>
            </a:pPr>
            <a:r>
              <a:rPr lang="en" sz="1600" kern="1200" dirty="0">
                <a:solidFill>
                  <a:srgbClr val="CC0000"/>
                </a:solidFill>
                <a:latin typeface="Arial" panose="020B0604020202020204" pitchFamily="34" charset="0"/>
                <a:ea typeface="Overpass"/>
                <a:cs typeface="Arial" panose="020B0604020202020204" pitchFamily="34" charset="0"/>
                <a:sym typeface="Overpass"/>
              </a:rPr>
              <a:t>OpenShift Service Mesh (Istio)</a:t>
            </a:r>
            <a:endParaRPr sz="1600" kern="1200" dirty="0">
              <a:solidFill>
                <a:srgbClr val="CC0000"/>
              </a:solidFill>
              <a:latin typeface="Arial" panose="020B0604020202020204" pitchFamily="34" charset="0"/>
              <a:ea typeface="Overpass"/>
              <a:cs typeface="Arial" panose="020B0604020202020204" pitchFamily="34" charset="0"/>
              <a:sym typeface="Overpass"/>
            </a:endParaRPr>
          </a:p>
          <a:p>
            <a:pPr marL="457189" indent="-330192" defTabSz="685800">
              <a:buClr>
                <a:srgbClr val="CC0000"/>
              </a:buClr>
              <a:buSzPts val="1600"/>
              <a:buFont typeface="Overpass"/>
              <a:buChar char="●"/>
            </a:pPr>
            <a:r>
              <a:rPr lang="en" sz="1600" kern="1200" dirty="0">
                <a:solidFill>
                  <a:srgbClr val="CC0000"/>
                </a:solidFill>
                <a:latin typeface="Arial" panose="020B0604020202020204" pitchFamily="34" charset="0"/>
                <a:ea typeface="Overpass"/>
                <a:cs typeface="Arial" panose="020B0604020202020204" pitchFamily="34" charset="0"/>
                <a:sym typeface="Overpass"/>
              </a:rPr>
              <a:t>OpenShift Serverless (</a:t>
            </a:r>
            <a:r>
              <a:rPr lang="en" sz="1600" kern="1200" dirty="0" err="1">
                <a:solidFill>
                  <a:srgbClr val="CC0000"/>
                </a:solidFill>
                <a:latin typeface="Arial" panose="020B0604020202020204" pitchFamily="34" charset="0"/>
                <a:ea typeface="Overpass"/>
                <a:cs typeface="Arial" panose="020B0604020202020204" pitchFamily="34" charset="0"/>
                <a:sym typeface="Overpass"/>
              </a:rPr>
              <a:t>Knative</a:t>
            </a:r>
            <a:r>
              <a:rPr lang="en" sz="1600" kern="1200" dirty="0">
                <a:solidFill>
                  <a:srgbClr val="CC0000"/>
                </a:solidFill>
                <a:latin typeface="Arial" panose="020B0604020202020204" pitchFamily="34" charset="0"/>
                <a:ea typeface="Overpass"/>
                <a:cs typeface="Arial" panose="020B0604020202020204" pitchFamily="34" charset="0"/>
                <a:sym typeface="Overpass"/>
              </a:rPr>
              <a:t>)</a:t>
            </a:r>
            <a:endParaRPr sz="1600" kern="1200" dirty="0">
              <a:solidFill>
                <a:srgbClr val="CC0000"/>
              </a:solidFill>
              <a:latin typeface="Arial" panose="020B0604020202020204" pitchFamily="34" charset="0"/>
              <a:ea typeface="Overpass"/>
              <a:cs typeface="Arial" panose="020B0604020202020204" pitchFamily="34" charset="0"/>
              <a:sym typeface="Overpass"/>
            </a:endParaRPr>
          </a:p>
          <a:p>
            <a:pPr marL="457189" indent="-330192" defTabSz="685800">
              <a:buClr>
                <a:srgbClr val="CC0000"/>
              </a:buClr>
              <a:buSzPts val="1600"/>
              <a:buFont typeface="Overpass"/>
              <a:buChar char="●"/>
            </a:pPr>
            <a:r>
              <a:rPr lang="en" sz="1600" kern="1200" dirty="0" err="1">
                <a:solidFill>
                  <a:srgbClr val="CC0000"/>
                </a:solidFill>
                <a:latin typeface="Arial" panose="020B0604020202020204" pitchFamily="34" charset="0"/>
                <a:ea typeface="Overpass"/>
                <a:cs typeface="Arial" panose="020B0604020202020204" pitchFamily="34" charset="0"/>
                <a:sym typeface="Overpass"/>
              </a:rPr>
              <a:t>CodeReady</a:t>
            </a:r>
            <a:r>
              <a:rPr lang="en" sz="1600" kern="1200" dirty="0">
                <a:solidFill>
                  <a:srgbClr val="CC0000"/>
                </a:solidFill>
                <a:latin typeface="Arial" panose="020B0604020202020204" pitchFamily="34" charset="0"/>
                <a:ea typeface="Overpass"/>
                <a:cs typeface="Arial" panose="020B0604020202020204" pitchFamily="34" charset="0"/>
                <a:sym typeface="Overpass"/>
              </a:rPr>
              <a:t> Workspaces (Che)</a:t>
            </a:r>
            <a:endParaRPr sz="1600" kern="1200" dirty="0">
              <a:solidFill>
                <a:srgbClr val="CC0000"/>
              </a:solidFill>
              <a:latin typeface="Arial" panose="020B0604020202020204" pitchFamily="34" charset="0"/>
              <a:ea typeface="Overpass"/>
              <a:cs typeface="Arial" panose="020B0604020202020204" pitchFamily="34" charset="0"/>
              <a:sym typeface="Overpass"/>
            </a:endParaRPr>
          </a:p>
        </p:txBody>
      </p:sp>
      <p:pic>
        <p:nvPicPr>
          <p:cNvPr id="1065" name="Google Shape;1065;p1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5626" y="720025"/>
            <a:ext cx="2542849" cy="911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27"/>
          <p:cNvSpPr/>
          <p:nvPr/>
        </p:nvSpPr>
        <p:spPr>
          <a:xfrm>
            <a:off x="766175" y="4183413"/>
            <a:ext cx="7410000" cy="398400"/>
          </a:xfrm>
          <a:prstGeom prst="rect">
            <a:avLst/>
          </a:prstGeom>
          <a:solidFill>
            <a:srgbClr val="9F0A16"/>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071" name="Google Shape;1071;p1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63433" y="4240556"/>
            <a:ext cx="1015500" cy="273300"/>
          </a:xfrm>
          <a:prstGeom prst="rect">
            <a:avLst/>
          </a:prstGeom>
          <a:noFill/>
          <a:ln>
            <a:noFill/>
          </a:ln>
        </p:spPr>
      </p:pic>
      <p:sp>
        <p:nvSpPr>
          <p:cNvPr id="1072" name="Google Shape;1072;p127"/>
          <p:cNvSpPr txBox="1">
            <a:spLocks noGrp="1"/>
          </p:cNvSpPr>
          <p:nvPr>
            <p:ph type="title"/>
          </p:nvPr>
        </p:nvSpPr>
        <p:spPr>
          <a:xfrm>
            <a:off x="787600" y="404700"/>
            <a:ext cx="7612800" cy="725700"/>
          </a:xfrm>
          <a:prstGeom prst="rect">
            <a:avLst/>
          </a:prstGeom>
        </p:spPr>
        <p:txBody>
          <a:bodyPr spcFirstLastPara="1" vert="horz" wrap="square" lIns="0" tIns="0" rIns="0" bIns="0" rtlCol="0" anchor="t" anchorCtr="0">
            <a:noAutofit/>
          </a:bodyPr>
          <a:lstStyle/>
          <a:p>
            <a:r>
              <a:rPr lang="en" sz="2900">
                <a:latin typeface="Arial" panose="020B0604020202020204" pitchFamily="34" charset="0"/>
                <a:cs typeface="Arial" panose="020B0604020202020204" pitchFamily="34" charset="0"/>
              </a:rPr>
              <a:t>OpenShift enables </a:t>
            </a:r>
            <a:r>
              <a:rPr lang="en" sz="2900">
                <a:solidFill>
                  <a:srgbClr val="CC0000"/>
                </a:solidFill>
                <a:latin typeface="Arial" panose="020B0604020202020204" pitchFamily="34" charset="0"/>
                <a:cs typeface="Arial" panose="020B0604020202020204" pitchFamily="34" charset="0"/>
              </a:rPr>
              <a:t>developer productivity</a:t>
            </a:r>
            <a:r>
              <a:rPr lang="en" sz="2900">
                <a:latin typeface="Arial" panose="020B0604020202020204" pitchFamily="34" charset="0"/>
                <a:cs typeface="Arial" panose="020B0604020202020204" pitchFamily="34" charset="0"/>
              </a:rPr>
              <a:t> </a:t>
            </a:r>
            <a:endParaRPr sz="2900">
              <a:latin typeface="Arial" panose="020B0604020202020204" pitchFamily="34" charset="0"/>
              <a:cs typeface="Arial" panose="020B0604020202020204" pitchFamily="34" charset="0"/>
            </a:endParaRPr>
          </a:p>
        </p:txBody>
      </p:sp>
      <p:sp>
        <p:nvSpPr>
          <p:cNvPr id="1073" name="Google Shape;1073;p127"/>
          <p:cNvSpPr/>
          <p:nvPr/>
        </p:nvSpPr>
        <p:spPr>
          <a:xfrm>
            <a:off x="763500" y="3575581"/>
            <a:ext cx="2447700" cy="273300"/>
          </a:xfrm>
          <a:prstGeom prst="rect">
            <a:avLst/>
          </a:prstGeom>
          <a:solidFill>
            <a:srgbClr val="0B5394"/>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SPRING &amp; JAVA™ EE</a:t>
            </a:r>
            <a:endParaRPr sz="900" kern="1200">
              <a:solidFill>
                <a:srgbClr val="CFE2F3"/>
              </a:solidFill>
              <a:latin typeface="Arial" panose="020B0604020202020204" pitchFamily="34" charset="0"/>
              <a:ea typeface="Overpass"/>
              <a:cs typeface="Arial" panose="020B0604020202020204" pitchFamily="34" charset="0"/>
              <a:sym typeface="Overpass"/>
            </a:endParaRPr>
          </a:p>
        </p:txBody>
      </p:sp>
      <p:sp>
        <p:nvSpPr>
          <p:cNvPr id="1074" name="Google Shape;1074;p127"/>
          <p:cNvSpPr/>
          <p:nvPr/>
        </p:nvSpPr>
        <p:spPr>
          <a:xfrm>
            <a:off x="3244693" y="3575581"/>
            <a:ext cx="2447700" cy="273300"/>
          </a:xfrm>
          <a:prstGeom prst="rect">
            <a:avLst/>
          </a:prstGeom>
          <a:solidFill>
            <a:srgbClr val="0B5394"/>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MICROSERVICES</a:t>
            </a:r>
            <a:endParaRPr sz="900" kern="1200">
              <a:solidFill>
                <a:srgbClr val="CFE2F3"/>
              </a:solidFill>
              <a:latin typeface="Arial" panose="020B0604020202020204" pitchFamily="34" charset="0"/>
              <a:ea typeface="Overpass"/>
              <a:cs typeface="Arial" panose="020B0604020202020204" pitchFamily="34" charset="0"/>
              <a:sym typeface="Overpass"/>
            </a:endParaRPr>
          </a:p>
        </p:txBody>
      </p:sp>
      <p:sp>
        <p:nvSpPr>
          <p:cNvPr id="1075" name="Google Shape;1075;p127"/>
          <p:cNvSpPr/>
          <p:nvPr/>
        </p:nvSpPr>
        <p:spPr>
          <a:xfrm>
            <a:off x="5725887" y="3575581"/>
            <a:ext cx="2447700" cy="273300"/>
          </a:xfrm>
          <a:prstGeom prst="rect">
            <a:avLst/>
          </a:prstGeom>
          <a:solidFill>
            <a:srgbClr val="0B5394"/>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FUNCTIONS</a:t>
            </a:r>
            <a:endParaRPr sz="900" kern="1200">
              <a:solidFill>
                <a:srgbClr val="CFE2F3"/>
              </a:solidFill>
              <a:latin typeface="Arial" panose="020B0604020202020204" pitchFamily="34" charset="0"/>
              <a:ea typeface="Overpass"/>
              <a:cs typeface="Arial" panose="020B0604020202020204" pitchFamily="34" charset="0"/>
              <a:sym typeface="Overpass"/>
            </a:endParaRPr>
          </a:p>
        </p:txBody>
      </p:sp>
      <p:sp>
        <p:nvSpPr>
          <p:cNvPr id="1076" name="Google Shape;1076;p127"/>
          <p:cNvSpPr/>
          <p:nvPr/>
        </p:nvSpPr>
        <p:spPr>
          <a:xfrm>
            <a:off x="763500" y="3880775"/>
            <a:ext cx="2447700" cy="273300"/>
          </a:xfrm>
          <a:prstGeom prst="rect">
            <a:avLst/>
          </a:prstGeom>
          <a:solidFill>
            <a:srgbClr val="073763"/>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LANGUAGES </a:t>
            </a:r>
            <a:endParaRPr sz="900" kern="1200">
              <a:solidFill>
                <a:srgbClr val="D0E0E3"/>
              </a:solidFill>
              <a:latin typeface="Arial" panose="020B0604020202020204" pitchFamily="34" charset="0"/>
              <a:ea typeface="Overpass"/>
              <a:cs typeface="Arial" panose="020B0604020202020204" pitchFamily="34" charset="0"/>
              <a:sym typeface="Overpass"/>
            </a:endParaRPr>
          </a:p>
        </p:txBody>
      </p:sp>
      <p:sp>
        <p:nvSpPr>
          <p:cNvPr id="1077" name="Google Shape;1077;p127"/>
          <p:cNvSpPr/>
          <p:nvPr/>
        </p:nvSpPr>
        <p:spPr>
          <a:xfrm>
            <a:off x="3244702" y="3880775"/>
            <a:ext cx="2447700" cy="273300"/>
          </a:xfrm>
          <a:prstGeom prst="rect">
            <a:avLst/>
          </a:prstGeom>
          <a:solidFill>
            <a:srgbClr val="073763"/>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DATABASES </a:t>
            </a:r>
            <a:endParaRPr sz="900"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078" name="Google Shape;1078;p127"/>
          <p:cNvSpPr/>
          <p:nvPr/>
        </p:nvSpPr>
        <p:spPr>
          <a:xfrm>
            <a:off x="5725905" y="3880775"/>
            <a:ext cx="2447700" cy="273300"/>
          </a:xfrm>
          <a:prstGeom prst="rect">
            <a:avLst/>
          </a:prstGeom>
          <a:solidFill>
            <a:srgbClr val="073763"/>
          </a:solidFill>
          <a:ln>
            <a:noFill/>
          </a:ln>
        </p:spPr>
        <p:txBody>
          <a:bodyPr spcFirstLastPara="1" wrap="square" lIns="91425" tIns="91425" rIns="91425" bIns="91425" anchor="ctr" anchorCtr="0">
            <a:noAutofit/>
          </a:bodyPr>
          <a:lstStyle/>
          <a:p>
            <a:pPr algn="ctr" defTabSz="685800">
              <a:lnSpc>
                <a:spcPct val="115000"/>
              </a:lnSpc>
              <a:buClrTx/>
            </a:pPr>
            <a:r>
              <a:rPr lang="en" sz="900" kern="1200">
                <a:solidFill>
                  <a:srgbClr val="FFFFFF"/>
                </a:solidFill>
                <a:latin typeface="Arial" panose="020B0604020202020204" pitchFamily="34" charset="0"/>
                <a:ea typeface="Overpass"/>
                <a:cs typeface="Arial" panose="020B0604020202020204" pitchFamily="34" charset="0"/>
                <a:sym typeface="Overpass"/>
              </a:rPr>
              <a:t>APPLICATION SERVICES </a:t>
            </a:r>
            <a:endParaRPr sz="900"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079" name="Google Shape;1079;p127"/>
          <p:cNvSpPr txBox="1"/>
          <p:nvPr/>
        </p:nvSpPr>
        <p:spPr>
          <a:xfrm>
            <a:off x="1605862" y="4232757"/>
            <a:ext cx="984900" cy="3210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EA9999"/>
                </a:solidFill>
                <a:latin typeface="Arial" panose="020B0604020202020204" pitchFamily="34" charset="0"/>
                <a:ea typeface="Overpass"/>
                <a:cs typeface="Arial" panose="020B0604020202020204" pitchFamily="34" charset="0"/>
                <a:sym typeface="Overpass"/>
              </a:rPr>
              <a:t>LINUX</a:t>
            </a:r>
            <a:endParaRPr sz="900" kern="1200">
              <a:solidFill>
                <a:srgbClr val="EA9999"/>
              </a:solidFill>
              <a:latin typeface="Arial" panose="020B0604020202020204" pitchFamily="34" charset="0"/>
              <a:ea typeface="Overpass"/>
              <a:cs typeface="Arial" panose="020B0604020202020204" pitchFamily="34" charset="0"/>
              <a:sym typeface="Overpass"/>
            </a:endParaRPr>
          </a:p>
        </p:txBody>
      </p:sp>
      <p:sp>
        <p:nvSpPr>
          <p:cNvPr id="1080" name="Google Shape;1080;p127"/>
          <p:cNvSpPr txBox="1"/>
          <p:nvPr/>
        </p:nvSpPr>
        <p:spPr>
          <a:xfrm>
            <a:off x="6475366" y="4232757"/>
            <a:ext cx="984900" cy="3210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EA9999"/>
                </a:solidFill>
                <a:latin typeface="Arial" panose="020B0604020202020204" pitchFamily="34" charset="0"/>
                <a:ea typeface="Overpass"/>
                <a:cs typeface="Arial" panose="020B0604020202020204" pitchFamily="34" charset="0"/>
                <a:sym typeface="Overpass"/>
              </a:rPr>
              <a:t>WINDOWS*</a:t>
            </a:r>
            <a:endParaRPr sz="900" kern="1200">
              <a:solidFill>
                <a:srgbClr val="EA9999"/>
              </a:solidFill>
              <a:latin typeface="Arial" panose="020B0604020202020204" pitchFamily="34" charset="0"/>
              <a:ea typeface="Overpass"/>
              <a:cs typeface="Arial" panose="020B0604020202020204" pitchFamily="34" charset="0"/>
              <a:sym typeface="Overpass"/>
            </a:endParaRPr>
          </a:p>
        </p:txBody>
      </p:sp>
      <p:sp>
        <p:nvSpPr>
          <p:cNvPr id="1081" name="Google Shape;1081;p127"/>
          <p:cNvSpPr txBox="1"/>
          <p:nvPr/>
        </p:nvSpPr>
        <p:spPr>
          <a:xfrm>
            <a:off x="115100" y="4683525"/>
            <a:ext cx="1015500" cy="284400"/>
          </a:xfrm>
          <a:prstGeom prst="rect">
            <a:avLst/>
          </a:prstGeom>
          <a:noFill/>
          <a:ln>
            <a:noFill/>
          </a:ln>
        </p:spPr>
        <p:txBody>
          <a:bodyPr spcFirstLastPara="1" wrap="square" lIns="91425" tIns="91425" rIns="91425" bIns="91425" anchor="t" anchorCtr="0">
            <a:noAutofit/>
          </a:bodyPr>
          <a:lstStyle/>
          <a:p>
            <a:pPr defTabSz="685800">
              <a:buClrTx/>
            </a:pPr>
            <a:r>
              <a:rPr lang="en" sz="800" kern="1200">
                <a:solidFill>
                  <a:prstClr val="black"/>
                </a:solidFill>
                <a:latin typeface="Overpass"/>
                <a:ea typeface="Overpass"/>
                <a:cs typeface="Overpass"/>
                <a:sym typeface="Overpass"/>
              </a:rPr>
              <a:t>* coming soon</a:t>
            </a:r>
            <a:endParaRPr sz="800" kern="1200">
              <a:solidFill>
                <a:prstClr val="black"/>
              </a:solidFill>
              <a:latin typeface="Overpass"/>
              <a:ea typeface="Overpass"/>
              <a:cs typeface="Overpass"/>
              <a:sym typeface="Overpass"/>
            </a:endParaRPr>
          </a:p>
        </p:txBody>
      </p:sp>
      <p:sp>
        <p:nvSpPr>
          <p:cNvPr id="1082" name="Google Shape;1082;p127"/>
          <p:cNvSpPr txBox="1"/>
          <p:nvPr/>
        </p:nvSpPr>
        <p:spPr>
          <a:xfrm>
            <a:off x="477562" y="3220575"/>
            <a:ext cx="6201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CODE</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sp>
        <p:nvSpPr>
          <p:cNvPr id="1083" name="Google Shape;1083;p127"/>
          <p:cNvSpPr txBox="1"/>
          <p:nvPr/>
        </p:nvSpPr>
        <p:spPr>
          <a:xfrm>
            <a:off x="2033456" y="1163175"/>
            <a:ext cx="6201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BUILD</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sp>
        <p:nvSpPr>
          <p:cNvPr id="1084" name="Google Shape;1084;p127"/>
          <p:cNvSpPr txBox="1"/>
          <p:nvPr/>
        </p:nvSpPr>
        <p:spPr>
          <a:xfrm>
            <a:off x="4156513" y="1163175"/>
            <a:ext cx="6201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TEST</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sp>
        <p:nvSpPr>
          <p:cNvPr id="1085" name="Google Shape;1085;p127"/>
          <p:cNvSpPr txBox="1"/>
          <p:nvPr/>
        </p:nvSpPr>
        <p:spPr>
          <a:xfrm>
            <a:off x="6476075" y="1163175"/>
            <a:ext cx="7914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DEPLOY</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sp>
        <p:nvSpPr>
          <p:cNvPr id="1086" name="Google Shape;1086;p127"/>
          <p:cNvSpPr txBox="1"/>
          <p:nvPr/>
        </p:nvSpPr>
        <p:spPr>
          <a:xfrm>
            <a:off x="7721825" y="3220575"/>
            <a:ext cx="8829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MONITOR</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cxnSp>
        <p:nvCxnSpPr>
          <p:cNvPr id="1087" name="Google Shape;1087;p127"/>
          <p:cNvCxnSpPr>
            <a:stCxn id="1084" idx="3"/>
            <a:endCxn id="1085" idx="1"/>
          </p:cNvCxnSpPr>
          <p:nvPr/>
        </p:nvCxnSpPr>
        <p:spPr>
          <a:xfrm>
            <a:off x="4776613" y="1323975"/>
            <a:ext cx="1699500" cy="0"/>
          </a:xfrm>
          <a:prstGeom prst="straightConnector1">
            <a:avLst/>
          </a:prstGeom>
          <a:noFill/>
          <a:ln w="9525" cap="flat" cmpd="sng">
            <a:solidFill>
              <a:srgbClr val="B7B7B7"/>
            </a:solidFill>
            <a:prstDash val="solid"/>
            <a:round/>
            <a:headEnd type="none" w="med" len="med"/>
            <a:tailEnd type="triangle" w="med" len="med"/>
          </a:ln>
        </p:spPr>
      </p:cxnSp>
      <p:cxnSp>
        <p:nvCxnSpPr>
          <p:cNvPr id="1088" name="Google Shape;1088;p127"/>
          <p:cNvCxnSpPr>
            <a:stCxn id="1083" idx="3"/>
            <a:endCxn id="1084" idx="1"/>
          </p:cNvCxnSpPr>
          <p:nvPr/>
        </p:nvCxnSpPr>
        <p:spPr>
          <a:xfrm>
            <a:off x="2653556" y="1323975"/>
            <a:ext cx="1503000" cy="0"/>
          </a:xfrm>
          <a:prstGeom prst="straightConnector1">
            <a:avLst/>
          </a:prstGeom>
          <a:noFill/>
          <a:ln w="9525" cap="flat" cmpd="sng">
            <a:solidFill>
              <a:srgbClr val="B7B7B7"/>
            </a:solidFill>
            <a:prstDash val="solid"/>
            <a:round/>
            <a:headEnd type="none" w="med" len="med"/>
            <a:tailEnd type="triangle" w="med" len="med"/>
          </a:ln>
        </p:spPr>
      </p:cxnSp>
      <p:cxnSp>
        <p:nvCxnSpPr>
          <p:cNvPr id="1089" name="Google Shape;1089;p127"/>
          <p:cNvCxnSpPr>
            <a:stCxn id="1085" idx="3"/>
            <a:endCxn id="1086" idx="0"/>
          </p:cNvCxnSpPr>
          <p:nvPr/>
        </p:nvCxnSpPr>
        <p:spPr>
          <a:xfrm>
            <a:off x="7267475" y="1323975"/>
            <a:ext cx="895800" cy="1896600"/>
          </a:xfrm>
          <a:prstGeom prst="bentConnector2">
            <a:avLst/>
          </a:prstGeom>
          <a:noFill/>
          <a:ln w="9525" cap="flat" cmpd="sng">
            <a:solidFill>
              <a:srgbClr val="B7B7B7"/>
            </a:solidFill>
            <a:prstDash val="solid"/>
            <a:round/>
            <a:headEnd type="none" w="med" len="med"/>
            <a:tailEnd type="triangle" w="med" len="med"/>
          </a:ln>
        </p:spPr>
      </p:cxnSp>
      <p:cxnSp>
        <p:nvCxnSpPr>
          <p:cNvPr id="1090" name="Google Shape;1090;p127"/>
          <p:cNvCxnSpPr>
            <a:stCxn id="1086" idx="1"/>
            <a:endCxn id="1091" idx="3"/>
          </p:cNvCxnSpPr>
          <p:nvPr/>
        </p:nvCxnSpPr>
        <p:spPr>
          <a:xfrm rot="10800000">
            <a:off x="4779125" y="3381375"/>
            <a:ext cx="2942700" cy="0"/>
          </a:xfrm>
          <a:prstGeom prst="straightConnector1">
            <a:avLst/>
          </a:prstGeom>
          <a:noFill/>
          <a:ln w="9525" cap="flat" cmpd="sng">
            <a:solidFill>
              <a:srgbClr val="B7B7B7"/>
            </a:solidFill>
            <a:prstDash val="solid"/>
            <a:round/>
            <a:headEnd type="none" w="med" len="med"/>
            <a:tailEnd type="triangle" w="med" len="med"/>
          </a:ln>
        </p:spPr>
      </p:cxnSp>
      <p:sp>
        <p:nvSpPr>
          <p:cNvPr id="1091" name="Google Shape;1091;p127"/>
          <p:cNvSpPr txBox="1"/>
          <p:nvPr/>
        </p:nvSpPr>
        <p:spPr>
          <a:xfrm>
            <a:off x="4159013" y="3220575"/>
            <a:ext cx="620100" cy="321600"/>
          </a:xfrm>
          <a:prstGeom prst="rect">
            <a:avLst/>
          </a:prstGeom>
          <a:noFill/>
          <a:ln>
            <a:noFill/>
          </a:ln>
        </p:spPr>
        <p:txBody>
          <a:bodyPr spcFirstLastPara="1" wrap="square" lIns="91425" tIns="91425" rIns="91425" bIns="91425" anchor="t" anchorCtr="0">
            <a:noAutofit/>
          </a:bodyPr>
          <a:lstStyle/>
          <a:p>
            <a:pPr algn="ctr" defTabSz="685800">
              <a:buClrTx/>
            </a:pPr>
            <a:r>
              <a:rPr lang="en" sz="900" kern="1200">
                <a:solidFill>
                  <a:srgbClr val="666666"/>
                </a:solidFill>
                <a:latin typeface="Arial" panose="020B0604020202020204" pitchFamily="34" charset="0"/>
                <a:ea typeface="Overpass"/>
                <a:cs typeface="Arial" panose="020B0604020202020204" pitchFamily="34" charset="0"/>
                <a:sym typeface="Overpass"/>
              </a:rPr>
              <a:t>REVIEW</a:t>
            </a:r>
            <a:endParaRPr sz="900" kern="1200">
              <a:solidFill>
                <a:srgbClr val="666666"/>
              </a:solidFill>
              <a:latin typeface="Arial" panose="020B0604020202020204" pitchFamily="34" charset="0"/>
              <a:ea typeface="Overpass"/>
              <a:cs typeface="Arial" panose="020B0604020202020204" pitchFamily="34" charset="0"/>
              <a:sym typeface="Overpass"/>
            </a:endParaRPr>
          </a:p>
        </p:txBody>
      </p:sp>
      <p:cxnSp>
        <p:nvCxnSpPr>
          <p:cNvPr id="1092" name="Google Shape;1092;p127"/>
          <p:cNvCxnSpPr>
            <a:stCxn id="1091" idx="1"/>
            <a:endCxn id="1082" idx="3"/>
          </p:cNvCxnSpPr>
          <p:nvPr/>
        </p:nvCxnSpPr>
        <p:spPr>
          <a:xfrm rot="10800000">
            <a:off x="1097513" y="3381375"/>
            <a:ext cx="3061500" cy="0"/>
          </a:xfrm>
          <a:prstGeom prst="straightConnector1">
            <a:avLst/>
          </a:prstGeom>
          <a:noFill/>
          <a:ln w="9525" cap="flat" cmpd="sng">
            <a:solidFill>
              <a:srgbClr val="B7B7B7"/>
            </a:solidFill>
            <a:prstDash val="solid"/>
            <a:round/>
            <a:headEnd type="none" w="med" len="med"/>
            <a:tailEnd type="triangle" w="med" len="med"/>
          </a:ln>
        </p:spPr>
      </p:cxnSp>
      <p:sp>
        <p:nvSpPr>
          <p:cNvPr id="1093" name="Google Shape;1093;p127"/>
          <p:cNvSpPr txBox="1"/>
          <p:nvPr/>
        </p:nvSpPr>
        <p:spPr>
          <a:xfrm>
            <a:off x="879899" y="2563497"/>
            <a:ext cx="11628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Self-service provisioning</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1094" name="Google Shape;1094;p127"/>
          <p:cNvGrpSpPr/>
          <p:nvPr/>
        </p:nvGrpSpPr>
        <p:grpSpPr>
          <a:xfrm>
            <a:off x="787612" y="1323975"/>
            <a:ext cx="1245900" cy="1896600"/>
            <a:chOff x="787612" y="1323975"/>
            <a:chExt cx="1245900" cy="1896600"/>
          </a:xfrm>
        </p:grpSpPr>
        <p:cxnSp>
          <p:nvCxnSpPr>
            <p:cNvPr id="1095" name="Google Shape;1095;p127"/>
            <p:cNvCxnSpPr>
              <a:stCxn id="1082" idx="0"/>
              <a:endCxn id="1083" idx="1"/>
            </p:cNvCxnSpPr>
            <p:nvPr/>
          </p:nvCxnSpPr>
          <p:spPr>
            <a:xfrm rot="-5400000">
              <a:off x="462262" y="1649325"/>
              <a:ext cx="1896600" cy="1245900"/>
            </a:xfrm>
            <a:prstGeom prst="bentConnector2">
              <a:avLst/>
            </a:prstGeom>
            <a:noFill/>
            <a:ln w="9525" cap="flat" cmpd="sng">
              <a:solidFill>
                <a:srgbClr val="B7B7B7"/>
              </a:solidFill>
              <a:prstDash val="solid"/>
              <a:round/>
              <a:headEnd type="none" w="med" len="med"/>
              <a:tailEnd type="triangle" w="med" len="med"/>
            </a:ln>
          </p:spPr>
        </p:cxnSp>
        <p:sp>
          <p:nvSpPr>
            <p:cNvPr id="1096" name="Google Shape;1096;p127"/>
            <p:cNvSpPr/>
            <p:nvPr/>
          </p:nvSpPr>
          <p:spPr>
            <a:xfrm>
              <a:off x="1127779"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097" name="Google Shape;1097;p1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337325" y="1995275"/>
              <a:ext cx="351700" cy="406600"/>
            </a:xfrm>
            <a:prstGeom prst="rect">
              <a:avLst/>
            </a:prstGeom>
            <a:noFill/>
            <a:ln>
              <a:noFill/>
            </a:ln>
          </p:spPr>
        </p:pic>
      </p:grpSp>
      <p:sp>
        <p:nvSpPr>
          <p:cNvPr id="1098" name="Google Shape;1098;p127"/>
          <p:cNvSpPr txBox="1"/>
          <p:nvPr/>
        </p:nvSpPr>
        <p:spPr>
          <a:xfrm>
            <a:off x="3159528" y="2563503"/>
            <a:ext cx="13215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Automated</a:t>
            </a:r>
            <a:endParaRPr sz="1000" kern="1200">
              <a:solidFill>
                <a:prstClr val="black"/>
              </a:solidFill>
              <a:latin typeface="Arial" panose="020B0604020202020204" pitchFamily="34" charset="0"/>
              <a:ea typeface="Overpass"/>
              <a:cs typeface="Arial" panose="020B0604020202020204" pitchFamily="34" charset="0"/>
              <a:sym typeface="Overpass"/>
            </a:endParaRPr>
          </a:p>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build &amp; deploy</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1099" name="Google Shape;1099;p127"/>
          <p:cNvGrpSpPr/>
          <p:nvPr/>
        </p:nvGrpSpPr>
        <p:grpSpPr>
          <a:xfrm>
            <a:off x="3497998" y="1807299"/>
            <a:ext cx="736800" cy="736800"/>
            <a:chOff x="3497998" y="1807299"/>
            <a:chExt cx="736800" cy="736800"/>
          </a:xfrm>
        </p:grpSpPr>
        <p:sp>
          <p:nvSpPr>
            <p:cNvPr id="1100" name="Google Shape;1100;p127"/>
            <p:cNvSpPr/>
            <p:nvPr/>
          </p:nvSpPr>
          <p:spPr>
            <a:xfrm>
              <a:off x="3497998"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01" name="Google Shape;1101;p1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648168" y="1954677"/>
              <a:ext cx="436502" cy="436507"/>
            </a:xfrm>
            <a:prstGeom prst="rect">
              <a:avLst/>
            </a:prstGeom>
            <a:noFill/>
            <a:ln>
              <a:noFill/>
            </a:ln>
          </p:spPr>
        </p:pic>
      </p:grpSp>
      <p:sp>
        <p:nvSpPr>
          <p:cNvPr id="1102" name="Google Shape;1102;p127"/>
          <p:cNvSpPr txBox="1"/>
          <p:nvPr/>
        </p:nvSpPr>
        <p:spPr>
          <a:xfrm>
            <a:off x="4344421" y="2563509"/>
            <a:ext cx="14055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CI/CD</a:t>
            </a:r>
            <a:br>
              <a:rPr lang="en" sz="1000" kern="1200">
                <a:solidFill>
                  <a:prstClr val="black"/>
                </a:solidFill>
                <a:latin typeface="Arial" panose="020B0604020202020204" pitchFamily="34" charset="0"/>
                <a:ea typeface="Overpass"/>
                <a:cs typeface="Arial" panose="020B0604020202020204" pitchFamily="34" charset="0"/>
                <a:sym typeface="Overpass"/>
              </a:rPr>
            </a:br>
            <a:r>
              <a:rPr lang="en" sz="1000" kern="1200">
                <a:solidFill>
                  <a:prstClr val="black"/>
                </a:solidFill>
                <a:latin typeface="Arial" panose="020B0604020202020204" pitchFamily="34" charset="0"/>
                <a:ea typeface="Overpass"/>
                <a:cs typeface="Arial" panose="020B0604020202020204" pitchFamily="34" charset="0"/>
                <a:sym typeface="Overpass"/>
              </a:rPr>
              <a:t>pipelines</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1103" name="Google Shape;1103;p127"/>
          <p:cNvGrpSpPr/>
          <p:nvPr/>
        </p:nvGrpSpPr>
        <p:grpSpPr>
          <a:xfrm>
            <a:off x="4683107" y="1807299"/>
            <a:ext cx="736800" cy="736800"/>
            <a:chOff x="4683107" y="1807299"/>
            <a:chExt cx="736800" cy="736800"/>
          </a:xfrm>
        </p:grpSpPr>
        <p:sp>
          <p:nvSpPr>
            <p:cNvPr id="1104" name="Google Shape;1104;p127"/>
            <p:cNvSpPr/>
            <p:nvPr/>
          </p:nvSpPr>
          <p:spPr>
            <a:xfrm>
              <a:off x="4683107"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05" name="Google Shape;1105;p1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891675" y="1987600"/>
              <a:ext cx="319725" cy="383025"/>
            </a:xfrm>
            <a:prstGeom prst="rect">
              <a:avLst/>
            </a:prstGeom>
            <a:noFill/>
            <a:ln>
              <a:noFill/>
            </a:ln>
          </p:spPr>
        </p:pic>
      </p:grpSp>
      <p:sp>
        <p:nvSpPr>
          <p:cNvPr id="1106" name="Google Shape;1106;p127"/>
          <p:cNvSpPr txBox="1"/>
          <p:nvPr/>
        </p:nvSpPr>
        <p:spPr>
          <a:xfrm>
            <a:off x="2034432" y="2563503"/>
            <a:ext cx="13215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Consistent</a:t>
            </a:r>
            <a:endParaRPr sz="1000" kern="1200">
              <a:solidFill>
                <a:prstClr val="black"/>
              </a:solidFill>
              <a:latin typeface="Arial" panose="020B0604020202020204" pitchFamily="34" charset="0"/>
              <a:ea typeface="Overpass"/>
              <a:cs typeface="Arial" panose="020B0604020202020204" pitchFamily="34" charset="0"/>
              <a:sym typeface="Overpass"/>
            </a:endParaRPr>
          </a:p>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environments</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1107" name="Google Shape;1107;p127"/>
          <p:cNvGrpSpPr/>
          <p:nvPr/>
        </p:nvGrpSpPr>
        <p:grpSpPr>
          <a:xfrm>
            <a:off x="2312888" y="1807299"/>
            <a:ext cx="736800" cy="736800"/>
            <a:chOff x="2312888" y="1807299"/>
            <a:chExt cx="736800" cy="736800"/>
          </a:xfrm>
        </p:grpSpPr>
        <p:sp>
          <p:nvSpPr>
            <p:cNvPr id="1108" name="Google Shape;1108;p127"/>
            <p:cNvSpPr/>
            <p:nvPr/>
          </p:nvSpPr>
          <p:spPr>
            <a:xfrm>
              <a:off x="2312888"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09" name="Google Shape;1109;p1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374489" y="1862022"/>
              <a:ext cx="611125" cy="611110"/>
            </a:xfrm>
            <a:prstGeom prst="rect">
              <a:avLst/>
            </a:prstGeom>
            <a:noFill/>
            <a:ln>
              <a:noFill/>
            </a:ln>
          </p:spPr>
        </p:pic>
      </p:grpSp>
      <p:sp>
        <p:nvSpPr>
          <p:cNvPr id="1110" name="Google Shape;1110;p127"/>
          <p:cNvSpPr txBox="1"/>
          <p:nvPr/>
        </p:nvSpPr>
        <p:spPr>
          <a:xfrm>
            <a:off x="5673808" y="2563503"/>
            <a:ext cx="11058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Configuration management</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sp>
        <p:nvSpPr>
          <p:cNvPr id="1111" name="Google Shape;1111;p127"/>
          <p:cNvSpPr txBox="1"/>
          <p:nvPr/>
        </p:nvSpPr>
        <p:spPr>
          <a:xfrm>
            <a:off x="6867545" y="2563503"/>
            <a:ext cx="1105800" cy="460800"/>
          </a:xfrm>
          <a:prstGeom prst="rect">
            <a:avLst/>
          </a:prstGeom>
          <a:noFill/>
          <a:ln>
            <a:noFill/>
          </a:ln>
        </p:spPr>
        <p:txBody>
          <a:bodyPr spcFirstLastPara="1" wrap="square" lIns="91425" tIns="91425" rIns="91425" bIns="91425" anchor="ctr" anchorCtr="0">
            <a:noAutofit/>
          </a:bodyPr>
          <a:lstStyle/>
          <a:p>
            <a:pPr algn="ctr" defTabSz="685800">
              <a:buClrTx/>
            </a:pPr>
            <a:r>
              <a:rPr lang="en" sz="1000" kern="1200">
                <a:solidFill>
                  <a:prstClr val="black"/>
                </a:solidFill>
                <a:latin typeface="Arial" panose="020B0604020202020204" pitchFamily="34" charset="0"/>
                <a:ea typeface="Overpass"/>
                <a:cs typeface="Arial" panose="020B0604020202020204" pitchFamily="34" charset="0"/>
                <a:sym typeface="Overpass"/>
              </a:rPr>
              <a:t>App logs &amp; metrics</a:t>
            </a:r>
            <a:endParaRPr sz="1000" kern="1200">
              <a:solidFill>
                <a:prstClr val="black"/>
              </a:solidFill>
              <a:latin typeface="Arial" panose="020B0604020202020204" pitchFamily="34" charset="0"/>
              <a:ea typeface="Overpass"/>
              <a:cs typeface="Arial" panose="020B0604020202020204" pitchFamily="34" charset="0"/>
              <a:sym typeface="Overpass"/>
            </a:endParaRPr>
          </a:p>
        </p:txBody>
      </p:sp>
      <p:grpSp>
        <p:nvGrpSpPr>
          <p:cNvPr id="1112" name="Google Shape;1112;p127"/>
          <p:cNvGrpSpPr/>
          <p:nvPr/>
        </p:nvGrpSpPr>
        <p:grpSpPr>
          <a:xfrm>
            <a:off x="7053325" y="1807299"/>
            <a:ext cx="736800" cy="736800"/>
            <a:chOff x="7053325" y="1807299"/>
            <a:chExt cx="736800" cy="736800"/>
          </a:xfrm>
        </p:grpSpPr>
        <p:sp>
          <p:nvSpPr>
            <p:cNvPr id="1113" name="Google Shape;1113;p127"/>
            <p:cNvSpPr/>
            <p:nvPr/>
          </p:nvSpPr>
          <p:spPr>
            <a:xfrm>
              <a:off x="7053325"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14" name="Google Shape;1114;p1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253825" y="2007800"/>
              <a:ext cx="335800" cy="335800"/>
            </a:xfrm>
            <a:prstGeom prst="rect">
              <a:avLst/>
            </a:prstGeom>
            <a:noFill/>
            <a:ln>
              <a:noFill/>
            </a:ln>
          </p:spPr>
        </p:pic>
      </p:grpSp>
      <p:grpSp>
        <p:nvGrpSpPr>
          <p:cNvPr id="1115" name="Google Shape;1115;p127"/>
          <p:cNvGrpSpPr/>
          <p:nvPr/>
        </p:nvGrpSpPr>
        <p:grpSpPr>
          <a:xfrm>
            <a:off x="5868216" y="1807299"/>
            <a:ext cx="736800" cy="736800"/>
            <a:chOff x="5868216" y="1807299"/>
            <a:chExt cx="736800" cy="736800"/>
          </a:xfrm>
        </p:grpSpPr>
        <p:sp>
          <p:nvSpPr>
            <p:cNvPr id="1116" name="Google Shape;1116;p127"/>
            <p:cNvSpPr/>
            <p:nvPr/>
          </p:nvSpPr>
          <p:spPr>
            <a:xfrm>
              <a:off x="5868216" y="1807299"/>
              <a:ext cx="736800" cy="736800"/>
            </a:xfrm>
            <a:prstGeom prst="ellipse">
              <a:avLst/>
            </a:prstGeom>
            <a:solidFill>
              <a:srgbClr val="38761D"/>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17" name="Google Shape;1117;p1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107487" y="2004837"/>
              <a:ext cx="258225" cy="35002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grpSp>
        <p:nvGrpSpPr>
          <p:cNvPr id="1122" name="Google Shape;1122;p128"/>
          <p:cNvGrpSpPr/>
          <p:nvPr/>
        </p:nvGrpSpPr>
        <p:grpSpPr>
          <a:xfrm>
            <a:off x="5454233" y="1146066"/>
            <a:ext cx="3058164" cy="3339745"/>
            <a:chOff x="6738911" y="1604286"/>
            <a:chExt cx="4077552" cy="4452994"/>
          </a:xfrm>
        </p:grpSpPr>
        <p:grpSp>
          <p:nvGrpSpPr>
            <p:cNvPr id="1123" name="Google Shape;1123;p128"/>
            <p:cNvGrpSpPr/>
            <p:nvPr/>
          </p:nvGrpSpPr>
          <p:grpSpPr>
            <a:xfrm>
              <a:off x="6738911" y="1604286"/>
              <a:ext cx="4077552" cy="4452994"/>
              <a:chOff x="1148731" y="1893501"/>
              <a:chExt cx="2814629" cy="3842100"/>
            </a:xfrm>
          </p:grpSpPr>
          <p:sp>
            <p:nvSpPr>
              <p:cNvPr id="1124" name="Google Shape;1124;p128"/>
              <p:cNvSpPr/>
              <p:nvPr/>
            </p:nvSpPr>
            <p:spPr>
              <a:xfrm>
                <a:off x="1148760" y="1893501"/>
                <a:ext cx="2814600" cy="3842100"/>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sp>
            <p:nvSpPr>
              <p:cNvPr id="1125" name="Google Shape;1125;p128"/>
              <p:cNvSpPr/>
              <p:nvPr/>
            </p:nvSpPr>
            <p:spPr>
              <a:xfrm>
                <a:off x="1269700" y="3515149"/>
                <a:ext cx="2572500" cy="1716300"/>
              </a:xfrm>
              <a:prstGeom prst="rect">
                <a:avLst/>
              </a:prstGeom>
              <a:solidFill>
                <a:srgbClr val="C5000B"/>
              </a:solidFill>
              <a:ln>
                <a:noFill/>
              </a:ln>
            </p:spPr>
            <p:txBody>
              <a:bodyPr spcFirstLastPara="1" wrap="square" lIns="91425" tIns="91425" rIns="91425" bIns="91425" anchor="t" anchorCtr="0">
                <a:noAutofit/>
              </a:bodyPr>
              <a:lstStyle/>
              <a:p>
                <a:pPr algn="ctr" defTabSz="685800">
                  <a:buClrTx/>
                </a:pPr>
                <a:endParaRPr sz="1100"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1126" name="Google Shape;1126;p12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48731" y="5344877"/>
                <a:ext cx="2814600" cy="390300"/>
              </a:xfrm>
              <a:prstGeom prst="rect">
                <a:avLst/>
              </a:prstGeom>
              <a:noFill/>
              <a:ln>
                <a:noFill/>
              </a:ln>
            </p:spPr>
          </p:pic>
          <p:pic>
            <p:nvPicPr>
              <p:cNvPr id="1127" name="Google Shape;1127;p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399052" y="3893416"/>
                <a:ext cx="2313780" cy="923176"/>
              </a:xfrm>
              <a:prstGeom prst="rect">
                <a:avLst/>
              </a:prstGeom>
              <a:noFill/>
              <a:ln>
                <a:noFill/>
              </a:ln>
            </p:spPr>
          </p:pic>
        </p:grpSp>
        <p:sp>
          <p:nvSpPr>
            <p:cNvPr id="1128" name="Google Shape;1128;p128"/>
            <p:cNvSpPr/>
            <p:nvPr/>
          </p:nvSpPr>
          <p:spPr>
            <a:xfrm>
              <a:off x="6954750" y="2686525"/>
              <a:ext cx="3646800" cy="6741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defTabSz="685800">
                <a:buClrTx/>
              </a:pPr>
              <a:r>
                <a:rPr lang="en" sz="1200" b="1" kern="1200" dirty="0">
                  <a:solidFill>
                    <a:srgbClr val="FFFFFF"/>
                  </a:solidFill>
                  <a:latin typeface="Arial" panose="020B0604020202020204" pitchFamily="34" charset="0"/>
                  <a:ea typeface="Overpass"/>
                  <a:cs typeface="Arial" panose="020B0604020202020204" pitchFamily="34" charset="0"/>
                  <a:sym typeface="Overpass"/>
                </a:rPr>
                <a:t>OPENSHIFT </a:t>
              </a:r>
              <a:endParaRPr sz="1200" b="1" kern="1200" dirty="0">
                <a:solidFill>
                  <a:srgbClr val="FFFFFF"/>
                </a:solidFill>
                <a:latin typeface="Arial" panose="020B0604020202020204" pitchFamily="34" charset="0"/>
                <a:ea typeface="Overpass"/>
                <a:cs typeface="Arial" panose="020B0604020202020204" pitchFamily="34" charset="0"/>
                <a:sym typeface="Overpass"/>
              </a:endParaRPr>
            </a:p>
            <a:p>
              <a:pPr defTabSz="685800">
                <a:buClrTx/>
              </a:pPr>
              <a:r>
                <a:rPr lang="en" sz="1200" b="1" kern="1200" dirty="0">
                  <a:solidFill>
                    <a:srgbClr val="FFFFFF"/>
                  </a:solidFill>
                  <a:latin typeface="Arial" panose="020B0604020202020204" pitchFamily="34" charset="0"/>
                  <a:ea typeface="Overpass"/>
                  <a:cs typeface="Arial" panose="020B0604020202020204" pitchFamily="34" charset="0"/>
                  <a:sym typeface="Overpass"/>
                </a:rPr>
                <a:t>SERVICE MESH</a:t>
              </a:r>
              <a:endParaRPr sz="1200" b="1" kern="1200" dirty="0">
                <a:solidFill>
                  <a:srgbClr val="FFFFFF"/>
                </a:solidFill>
                <a:latin typeface="Arial" panose="020B0604020202020204" pitchFamily="34" charset="0"/>
                <a:ea typeface="Overpass"/>
                <a:cs typeface="Arial" panose="020B0604020202020204" pitchFamily="34" charset="0"/>
                <a:sym typeface="Overpass"/>
              </a:endParaRPr>
            </a:p>
          </p:txBody>
        </p:sp>
        <p:sp>
          <p:nvSpPr>
            <p:cNvPr id="1129" name="Google Shape;1129;p128"/>
            <p:cNvSpPr/>
            <p:nvPr/>
          </p:nvSpPr>
          <p:spPr>
            <a:xfrm>
              <a:off x="6954750" y="1798950"/>
              <a:ext cx="3646800" cy="796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defTabSz="685800">
                <a:buClrTx/>
              </a:pPr>
              <a:r>
                <a:rPr lang="en" sz="1200" b="1" kern="1200" dirty="0">
                  <a:solidFill>
                    <a:srgbClr val="FFFFFF"/>
                  </a:solidFill>
                  <a:latin typeface="Arial" panose="020B0604020202020204" pitchFamily="34" charset="0"/>
                  <a:ea typeface="Overpass"/>
                  <a:cs typeface="Arial" panose="020B0604020202020204" pitchFamily="34" charset="0"/>
                  <a:sym typeface="Overpass"/>
                </a:rPr>
                <a:t>OPENSHIFT </a:t>
              </a:r>
              <a:endParaRPr sz="1200" b="1" kern="1200" dirty="0">
                <a:solidFill>
                  <a:srgbClr val="FFFFFF"/>
                </a:solidFill>
                <a:latin typeface="Arial" panose="020B0604020202020204" pitchFamily="34" charset="0"/>
                <a:ea typeface="Overpass"/>
                <a:cs typeface="Arial" panose="020B0604020202020204" pitchFamily="34" charset="0"/>
                <a:sym typeface="Overpass"/>
              </a:endParaRPr>
            </a:p>
            <a:p>
              <a:pPr defTabSz="685800">
                <a:buClrTx/>
              </a:pPr>
              <a:r>
                <a:rPr lang="en" sz="1200" b="1" kern="1200" dirty="0">
                  <a:solidFill>
                    <a:srgbClr val="FFFFFF"/>
                  </a:solidFill>
                  <a:latin typeface="Arial" panose="020B0604020202020204" pitchFamily="34" charset="0"/>
                  <a:ea typeface="Overpass"/>
                  <a:cs typeface="Arial" panose="020B0604020202020204" pitchFamily="34" charset="0"/>
                  <a:sym typeface="Overpass"/>
                </a:rPr>
                <a:t>SERVERLESS</a:t>
              </a:r>
              <a:endParaRPr sz="1200" b="1" kern="1200" dirty="0">
                <a:solidFill>
                  <a:srgbClr val="FFFFFF"/>
                </a:solidFill>
                <a:latin typeface="Arial" panose="020B0604020202020204" pitchFamily="34" charset="0"/>
                <a:ea typeface="Overpass"/>
                <a:cs typeface="Arial" panose="020B0604020202020204" pitchFamily="34" charset="0"/>
                <a:sym typeface="Overpass"/>
              </a:endParaRPr>
            </a:p>
          </p:txBody>
        </p:sp>
        <p:pic>
          <p:nvPicPr>
            <p:cNvPr id="1130" name="Google Shape;1130;p12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591950" y="1893825"/>
              <a:ext cx="659925" cy="577050"/>
            </a:xfrm>
            <a:prstGeom prst="rect">
              <a:avLst/>
            </a:prstGeom>
            <a:noFill/>
            <a:ln>
              <a:noFill/>
            </a:ln>
          </p:spPr>
        </p:pic>
        <p:pic>
          <p:nvPicPr>
            <p:cNvPr id="1131" name="Google Shape;1131;p1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784103" y="2840228"/>
              <a:ext cx="428425" cy="426652"/>
            </a:xfrm>
            <a:prstGeom prst="rect">
              <a:avLst/>
            </a:prstGeom>
            <a:noFill/>
            <a:ln>
              <a:noFill/>
            </a:ln>
          </p:spPr>
        </p:pic>
        <p:pic>
          <p:nvPicPr>
            <p:cNvPr id="1132" name="Google Shape;1132;p128"/>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323850" y="2826422"/>
              <a:ext cx="428426" cy="454266"/>
            </a:xfrm>
            <a:prstGeom prst="rect">
              <a:avLst/>
            </a:prstGeom>
            <a:noFill/>
            <a:ln>
              <a:noFill/>
            </a:ln>
          </p:spPr>
        </p:pic>
        <p:pic>
          <p:nvPicPr>
            <p:cNvPr id="1133" name="Google Shape;1133;p12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9251877" y="2010718"/>
              <a:ext cx="1290325" cy="495650"/>
            </a:xfrm>
            <a:prstGeom prst="rect">
              <a:avLst/>
            </a:prstGeom>
            <a:noFill/>
            <a:ln>
              <a:noFill/>
            </a:ln>
          </p:spPr>
        </p:pic>
        <p:pic>
          <p:nvPicPr>
            <p:cNvPr id="1134" name="Google Shape;1134;p1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828474" y="2813405"/>
              <a:ext cx="659925" cy="480308"/>
            </a:xfrm>
            <a:prstGeom prst="rect">
              <a:avLst/>
            </a:prstGeom>
            <a:noFill/>
            <a:ln>
              <a:noFill/>
            </a:ln>
            <a:effectLst>
              <a:outerShdw blurRad="57150" dist="19050" dir="5400000" algn="bl" rotWithShape="0">
                <a:srgbClr val="000000">
                  <a:alpha val="50000"/>
                </a:srgbClr>
              </a:outerShdw>
            </a:effectLst>
          </p:spPr>
        </p:pic>
      </p:grpSp>
      <p:sp>
        <p:nvSpPr>
          <p:cNvPr id="1135" name="Google Shape;1135;p128"/>
          <p:cNvSpPr txBox="1"/>
          <p:nvPr/>
        </p:nvSpPr>
        <p:spPr>
          <a:xfrm>
            <a:off x="698306" y="1011881"/>
            <a:ext cx="4707900" cy="3608100"/>
          </a:xfrm>
          <a:prstGeom prst="rect">
            <a:avLst/>
          </a:prstGeom>
          <a:noFill/>
          <a:ln>
            <a:noFill/>
          </a:ln>
        </p:spPr>
        <p:txBody>
          <a:bodyPr spcFirstLastPara="1" wrap="square" lIns="68575" tIns="68575" rIns="68575" bIns="68575" anchor="t" anchorCtr="0">
            <a:noAutofit/>
          </a:bodyPr>
          <a:lstStyle/>
          <a:p>
            <a:pPr defTabSz="685800">
              <a:lnSpc>
                <a:spcPct val="115000"/>
              </a:lnSpc>
              <a:spcBef>
                <a:spcPts val="600"/>
              </a:spcBef>
              <a:buClrTx/>
            </a:pPr>
            <a:r>
              <a:rPr lang="en" sz="1800" b="1" kern="1200" dirty="0">
                <a:solidFill>
                  <a:prstClr val="black"/>
                </a:solidFill>
                <a:latin typeface="Arial" panose="020B0604020202020204" pitchFamily="34" charset="0"/>
                <a:ea typeface="Overpass"/>
                <a:cs typeface="Arial" panose="020B0604020202020204" pitchFamily="34" charset="0"/>
                <a:sym typeface="Overpass"/>
              </a:rPr>
              <a:t>OpenShift Service Mesh</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marL="685783" lvl="1" indent="-260344" defTabSz="685800">
              <a:lnSpc>
                <a:spcPct val="115000"/>
              </a:lnSpc>
              <a:spcBef>
                <a:spcPts val="600"/>
              </a:spcBef>
              <a:buClrTx/>
              <a:buSzPts val="1500"/>
              <a:buFont typeface="Overpass"/>
              <a:buChar char="○"/>
            </a:pPr>
            <a:r>
              <a:rPr lang="en" sz="1500" kern="1200" dirty="0">
                <a:solidFill>
                  <a:prstClr val="black"/>
                </a:solidFill>
                <a:latin typeface="Arial" panose="020B0604020202020204" pitchFamily="34" charset="0"/>
                <a:ea typeface="Overpass"/>
                <a:cs typeface="Arial" panose="020B0604020202020204" pitchFamily="34" charset="0"/>
                <a:sym typeface="Overpass"/>
              </a:rPr>
              <a:t>Provides security and network segmentation for microservices applications. </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marL="685783" lvl="1" indent="-260344" defTabSz="685800">
              <a:lnSpc>
                <a:spcPct val="115000"/>
              </a:lnSpc>
              <a:buClrTx/>
              <a:buSzPts val="1500"/>
              <a:buFont typeface="Overpass"/>
              <a:buChar char="○"/>
            </a:pPr>
            <a:r>
              <a:rPr lang="en" sz="1500" kern="1200" dirty="0">
                <a:solidFill>
                  <a:prstClr val="black"/>
                </a:solidFill>
                <a:latin typeface="Arial" panose="020B0604020202020204" pitchFamily="34" charset="0"/>
                <a:ea typeface="Overpass"/>
                <a:cs typeface="Arial" panose="020B0604020202020204" pitchFamily="34" charset="0"/>
                <a:sym typeface="Overpass"/>
              </a:rPr>
              <a:t>Combines Istio, </a:t>
            </a:r>
            <a:r>
              <a:rPr lang="en" sz="1500" kern="1200" dirty="0" err="1">
                <a:solidFill>
                  <a:prstClr val="black"/>
                </a:solidFill>
                <a:latin typeface="Arial" panose="020B0604020202020204" pitchFamily="34" charset="0"/>
                <a:ea typeface="Overpass"/>
                <a:cs typeface="Arial" panose="020B0604020202020204" pitchFamily="34" charset="0"/>
                <a:sym typeface="Overpass"/>
              </a:rPr>
              <a:t>Kiali</a:t>
            </a:r>
            <a:r>
              <a:rPr lang="en" sz="1500" kern="1200" dirty="0">
                <a:solidFill>
                  <a:prstClr val="black"/>
                </a:solidFill>
                <a:latin typeface="Arial" panose="020B0604020202020204" pitchFamily="34" charset="0"/>
                <a:ea typeface="Overpass"/>
                <a:cs typeface="Arial" panose="020B0604020202020204" pitchFamily="34" charset="0"/>
                <a:sym typeface="Overpass"/>
              </a:rPr>
              <a:t> (UI), and Jaeger (tracing) projects. </a:t>
            </a:r>
            <a:endParaRPr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SzPts val="800"/>
            </a:pPr>
            <a:r>
              <a:rPr lang="en" sz="1800" b="1" kern="1200" dirty="0">
                <a:solidFill>
                  <a:prstClr val="black"/>
                </a:solidFill>
                <a:latin typeface="Arial" panose="020B0604020202020204" pitchFamily="34" charset="0"/>
                <a:ea typeface="Overpass"/>
                <a:cs typeface="Arial" panose="020B0604020202020204" pitchFamily="34" charset="0"/>
                <a:sym typeface="Overpass"/>
              </a:rPr>
              <a:t>OpenShift Serverless </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marL="685783" lvl="1" indent="-260344" defTabSz="685800">
              <a:lnSpc>
                <a:spcPct val="115000"/>
              </a:lnSpc>
              <a:buClrTx/>
              <a:buSzPts val="1500"/>
              <a:buFont typeface="Overpass"/>
              <a:buChar char="○"/>
            </a:pPr>
            <a:r>
              <a:rPr lang="en" sz="1500" kern="1200" dirty="0">
                <a:solidFill>
                  <a:prstClr val="black"/>
                </a:solidFill>
                <a:latin typeface="Arial" panose="020B0604020202020204" pitchFamily="34" charset="0"/>
                <a:ea typeface="Overpass"/>
                <a:cs typeface="Arial" panose="020B0604020202020204" pitchFamily="34" charset="0"/>
                <a:sym typeface="Overpass"/>
              </a:rPr>
              <a:t>Enabling scale-to-zero functions and event sources, built on the </a:t>
            </a:r>
            <a:r>
              <a:rPr lang="en" sz="1500" kern="1200" dirty="0" err="1">
                <a:solidFill>
                  <a:prstClr val="black"/>
                </a:solidFill>
                <a:latin typeface="Arial" panose="020B0604020202020204" pitchFamily="34" charset="0"/>
                <a:ea typeface="Overpass"/>
                <a:cs typeface="Arial" panose="020B0604020202020204" pitchFamily="34" charset="0"/>
                <a:sym typeface="Overpass"/>
              </a:rPr>
              <a:t>Knative</a:t>
            </a:r>
            <a:r>
              <a:rPr lang="en" sz="1500" kern="1200" dirty="0">
                <a:solidFill>
                  <a:prstClr val="black"/>
                </a:solidFill>
                <a:latin typeface="Arial" panose="020B0604020202020204" pitchFamily="34" charset="0"/>
                <a:ea typeface="Overpass"/>
                <a:cs typeface="Arial" panose="020B0604020202020204" pitchFamily="34" charset="0"/>
                <a:sym typeface="Overpass"/>
              </a:rPr>
              <a:t> framework. </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marL="685783" lvl="1" indent="-260344" defTabSz="685800">
              <a:lnSpc>
                <a:spcPct val="115000"/>
              </a:lnSpc>
              <a:buClrTx/>
              <a:buSzPts val="1500"/>
              <a:buFont typeface="Overpass"/>
              <a:buChar char="○"/>
            </a:pPr>
            <a:r>
              <a:rPr lang="en" sz="1500" kern="1200" dirty="0">
                <a:solidFill>
                  <a:prstClr val="black"/>
                </a:solidFill>
                <a:latin typeface="Arial" panose="020B0604020202020204" pitchFamily="34" charset="0"/>
                <a:ea typeface="Overpass"/>
                <a:cs typeface="Arial" panose="020B0604020202020204" pitchFamily="34" charset="0"/>
                <a:sym typeface="Overpass"/>
              </a:rPr>
              <a:t>Supports Azure Functions </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marL="685783" lvl="1" indent="-260344" defTabSz="685800">
              <a:lnSpc>
                <a:spcPct val="115000"/>
              </a:lnSpc>
              <a:buClrTx/>
              <a:buSzPts val="1500"/>
              <a:buFont typeface="Overpass"/>
              <a:buChar char="○"/>
            </a:pPr>
            <a:r>
              <a:rPr lang="en" sz="1500" kern="1200" dirty="0">
                <a:solidFill>
                  <a:prstClr val="black"/>
                </a:solidFill>
                <a:latin typeface="Arial" panose="020B0604020202020204" pitchFamily="34" charset="0"/>
                <a:ea typeface="Overpass"/>
                <a:cs typeface="Arial" panose="020B0604020202020204" pitchFamily="34" charset="0"/>
                <a:sym typeface="Overpass"/>
              </a:rPr>
              <a:t>Integrated with Apache Camel K for rich set of initial event sources: HTTP, Kafka, AMQP</a:t>
            </a:r>
            <a:endParaRPr b="1" kern="1200" dirty="0">
              <a:solidFill>
                <a:prstClr val="black"/>
              </a:solidFill>
              <a:latin typeface="Arial" panose="020B0604020202020204" pitchFamily="34" charset="0"/>
              <a:ea typeface="Overpass"/>
              <a:cs typeface="Arial" panose="020B0604020202020204" pitchFamily="34" charset="0"/>
              <a:sym typeface="Overpass"/>
            </a:endParaRPr>
          </a:p>
        </p:txBody>
      </p:sp>
      <p:sp>
        <p:nvSpPr>
          <p:cNvPr id="1136" name="Google Shape;1136;p128"/>
          <p:cNvSpPr txBox="1">
            <a:spLocks noGrp="1"/>
          </p:cNvSpPr>
          <p:nvPr>
            <p:ph type="title"/>
          </p:nvPr>
        </p:nvSpPr>
        <p:spPr>
          <a:xfrm>
            <a:off x="838200" y="309450"/>
            <a:ext cx="7632600" cy="725700"/>
          </a:xfrm>
          <a:prstGeom prst="rect">
            <a:avLst/>
          </a:prstGeom>
        </p:spPr>
        <p:txBody>
          <a:bodyPr spcFirstLastPara="1" vert="horz" wrap="square" lIns="0" tIns="0" rIns="0" bIns="0" rtlCol="0" anchor="t" anchorCtr="0">
            <a:noAutofit/>
          </a:bodyPr>
          <a:lstStyle/>
          <a:p>
            <a:pPr>
              <a:lnSpc>
                <a:spcPct val="115000"/>
              </a:lnSpc>
            </a:pPr>
            <a:r>
              <a:rPr lang="en" sz="2700" dirty="0">
                <a:latin typeface="Arial" panose="020B0604020202020204" pitchFamily="34" charset="0"/>
                <a:cs typeface="Arial" panose="020B0604020202020204" pitchFamily="34" charset="0"/>
              </a:rPr>
              <a:t>Building next-gen applications</a:t>
            </a:r>
            <a:endParaRPr sz="2700" dirty="0">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29"/>
          <p:cNvSpPr txBox="1">
            <a:spLocks noGrp="1"/>
          </p:cNvSpPr>
          <p:nvPr>
            <p:ph type="title"/>
          </p:nvPr>
        </p:nvSpPr>
        <p:spPr>
          <a:xfrm>
            <a:off x="838200" y="480900"/>
            <a:ext cx="7632600" cy="725700"/>
          </a:xfrm>
          <a:prstGeom prst="rect">
            <a:avLst/>
          </a:prstGeom>
        </p:spPr>
        <p:txBody>
          <a:bodyPr spcFirstLastPara="1" vert="horz" wrap="square" lIns="0" tIns="0" rIns="0" bIns="0" rtlCol="0" anchor="t" anchorCtr="0">
            <a:noAutofit/>
          </a:bodyPr>
          <a:lstStyle/>
          <a:p>
            <a:pPr>
              <a:lnSpc>
                <a:spcPct val="115000"/>
              </a:lnSpc>
            </a:pPr>
            <a:r>
              <a:rPr lang="en" sz="2700" dirty="0">
                <a:latin typeface="Arial" panose="020B0604020202020204" pitchFamily="34" charset="0"/>
                <a:cs typeface="Arial" panose="020B0604020202020204" pitchFamily="34" charset="0"/>
              </a:rPr>
              <a:t>Enabling greater developer productivity</a:t>
            </a:r>
            <a:endParaRPr sz="2700" dirty="0">
              <a:latin typeface="Arial" panose="020B0604020202020204" pitchFamily="34" charset="0"/>
              <a:cs typeface="Arial" panose="020B0604020202020204" pitchFamily="34" charset="0"/>
            </a:endParaRPr>
          </a:p>
        </p:txBody>
      </p:sp>
      <p:grpSp>
        <p:nvGrpSpPr>
          <p:cNvPr id="1142" name="Google Shape;1142;p129"/>
          <p:cNvGrpSpPr/>
          <p:nvPr/>
        </p:nvGrpSpPr>
        <p:grpSpPr>
          <a:xfrm>
            <a:off x="3900639" y="1501877"/>
            <a:ext cx="5083807" cy="2885249"/>
            <a:chOff x="232950" y="2198301"/>
            <a:chExt cx="6778410" cy="3846999"/>
          </a:xfrm>
        </p:grpSpPr>
        <p:sp>
          <p:nvSpPr>
            <p:cNvPr id="1143" name="Google Shape;1143;p129"/>
            <p:cNvSpPr/>
            <p:nvPr/>
          </p:nvSpPr>
          <p:spPr>
            <a:xfrm>
              <a:off x="4196760" y="2198301"/>
              <a:ext cx="2814600" cy="3842100"/>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sp>
          <p:nvSpPr>
            <p:cNvPr id="1144" name="Google Shape;1144;p129"/>
            <p:cNvSpPr/>
            <p:nvPr/>
          </p:nvSpPr>
          <p:spPr>
            <a:xfrm>
              <a:off x="4317700" y="3429000"/>
              <a:ext cx="2572500" cy="2160300"/>
            </a:xfrm>
            <a:prstGeom prst="rect">
              <a:avLst/>
            </a:prstGeom>
            <a:solidFill>
              <a:srgbClr val="C5000B"/>
            </a:solidFill>
            <a:ln>
              <a:noFill/>
            </a:ln>
          </p:spPr>
          <p:txBody>
            <a:bodyPr spcFirstLastPara="1" wrap="square" lIns="91425" tIns="91425" rIns="91425" bIns="91425" anchor="t" anchorCtr="0">
              <a:noAutofit/>
            </a:bodyPr>
            <a:lstStyle/>
            <a:p>
              <a:pPr algn="ctr" defTabSz="685800">
                <a:buClrTx/>
              </a:pPr>
              <a:endParaRPr sz="1100"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1145" name="Google Shape;1145;p12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96731" y="5649677"/>
              <a:ext cx="2814600" cy="390300"/>
            </a:xfrm>
            <a:prstGeom prst="rect">
              <a:avLst/>
            </a:prstGeom>
            <a:noFill/>
            <a:ln>
              <a:noFill/>
            </a:ln>
          </p:spPr>
        </p:pic>
        <p:pic>
          <p:nvPicPr>
            <p:cNvPr id="1146" name="Google Shape;1146;p12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47050" y="4133315"/>
              <a:ext cx="2313788" cy="738576"/>
            </a:xfrm>
            <a:prstGeom prst="rect">
              <a:avLst/>
            </a:prstGeom>
            <a:noFill/>
            <a:ln>
              <a:noFill/>
            </a:ln>
          </p:spPr>
        </p:pic>
        <p:sp>
          <p:nvSpPr>
            <p:cNvPr id="1147" name="Google Shape;1147;p129"/>
            <p:cNvSpPr/>
            <p:nvPr/>
          </p:nvSpPr>
          <p:spPr>
            <a:xfrm>
              <a:off x="4317700" y="2490200"/>
              <a:ext cx="2572500" cy="7974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CODEREADY</a:t>
              </a:r>
              <a:endParaRPr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WORKSPACES</a:t>
              </a:r>
              <a:endParaRPr b="1"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1148" name="Google Shape;1148;p12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rot="-2700047">
              <a:off x="5890607" y="3207258"/>
              <a:ext cx="463719" cy="463719"/>
            </a:xfrm>
            <a:prstGeom prst="rect">
              <a:avLst/>
            </a:prstGeom>
            <a:noFill/>
            <a:ln>
              <a:noFill/>
            </a:ln>
          </p:spPr>
        </p:pic>
        <p:pic>
          <p:nvPicPr>
            <p:cNvPr id="1149" name="Google Shape;1149;p12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rot="-2700047">
              <a:off x="5395271" y="3207258"/>
              <a:ext cx="463719" cy="463719"/>
            </a:xfrm>
            <a:prstGeom prst="rect">
              <a:avLst/>
            </a:prstGeom>
            <a:noFill/>
            <a:ln>
              <a:noFill/>
            </a:ln>
          </p:spPr>
        </p:pic>
        <p:pic>
          <p:nvPicPr>
            <p:cNvPr id="1150" name="Google Shape;1150;p12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rot="-2700047">
              <a:off x="4899936" y="3207258"/>
              <a:ext cx="463719" cy="463719"/>
            </a:xfrm>
            <a:prstGeom prst="rect">
              <a:avLst/>
            </a:prstGeom>
            <a:noFill/>
            <a:ln>
              <a:noFill/>
            </a:ln>
          </p:spPr>
        </p:pic>
        <p:cxnSp>
          <p:nvCxnSpPr>
            <p:cNvPr id="1151" name="Google Shape;1151;p129"/>
            <p:cNvCxnSpPr/>
            <p:nvPr/>
          </p:nvCxnSpPr>
          <p:spPr>
            <a:xfrm>
              <a:off x="650275" y="2885300"/>
              <a:ext cx="3743700" cy="3300"/>
            </a:xfrm>
            <a:prstGeom prst="straightConnector1">
              <a:avLst/>
            </a:prstGeom>
            <a:noFill/>
            <a:ln w="28575" cap="flat" cmpd="sng">
              <a:solidFill>
                <a:srgbClr val="C80000"/>
              </a:solidFill>
              <a:prstDash val="solid"/>
              <a:round/>
              <a:headEnd type="none" w="med" len="med"/>
              <a:tailEnd type="oval" w="med" len="med"/>
            </a:ln>
          </p:spPr>
        </p:cxnSp>
        <p:cxnSp>
          <p:nvCxnSpPr>
            <p:cNvPr id="1152" name="Google Shape;1152;p129"/>
            <p:cNvCxnSpPr/>
            <p:nvPr/>
          </p:nvCxnSpPr>
          <p:spPr>
            <a:xfrm>
              <a:off x="660850" y="2907000"/>
              <a:ext cx="0" cy="672600"/>
            </a:xfrm>
            <a:prstGeom prst="straightConnector1">
              <a:avLst/>
            </a:prstGeom>
            <a:noFill/>
            <a:ln w="28575" cap="flat" cmpd="sng">
              <a:solidFill>
                <a:srgbClr val="C80000"/>
              </a:solidFill>
              <a:prstDash val="solid"/>
              <a:round/>
              <a:headEnd type="none" w="med" len="med"/>
              <a:tailEnd type="none" w="med" len="med"/>
            </a:ln>
          </p:spPr>
        </p:cxnSp>
        <p:sp>
          <p:nvSpPr>
            <p:cNvPr id="1153" name="Google Shape;1153;p129"/>
            <p:cNvSpPr/>
            <p:nvPr/>
          </p:nvSpPr>
          <p:spPr>
            <a:xfrm>
              <a:off x="3167325" y="3579600"/>
              <a:ext cx="1102800" cy="655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ODO</a:t>
              </a:r>
              <a:endParaRPr b="1" kern="1200">
                <a:solidFill>
                  <a:srgbClr val="FFFFFF"/>
                </a:solidFill>
                <a:latin typeface="Arial" panose="020B0604020202020204" pitchFamily="34" charset="0"/>
                <a:ea typeface="Overpass"/>
                <a:cs typeface="Arial" panose="020B0604020202020204" pitchFamily="34" charset="0"/>
                <a:sym typeface="Overpass"/>
              </a:endParaRPr>
            </a:p>
          </p:txBody>
        </p:sp>
        <p:cxnSp>
          <p:nvCxnSpPr>
            <p:cNvPr id="1154" name="Google Shape;1154;p129"/>
            <p:cNvCxnSpPr>
              <a:endCxn id="1153" idx="1"/>
            </p:cNvCxnSpPr>
            <p:nvPr/>
          </p:nvCxnSpPr>
          <p:spPr>
            <a:xfrm>
              <a:off x="1279425" y="3904800"/>
              <a:ext cx="1887900" cy="2700"/>
            </a:xfrm>
            <a:prstGeom prst="straightConnector1">
              <a:avLst/>
            </a:prstGeom>
            <a:noFill/>
            <a:ln w="28575" cap="flat" cmpd="sng">
              <a:solidFill>
                <a:srgbClr val="C80000"/>
              </a:solidFill>
              <a:prstDash val="solid"/>
              <a:round/>
              <a:headEnd type="none" w="med" len="med"/>
              <a:tailEnd type="oval" w="med" len="med"/>
            </a:ln>
          </p:spPr>
        </p:cxnSp>
        <p:cxnSp>
          <p:nvCxnSpPr>
            <p:cNvPr id="1155" name="Google Shape;1155;p129"/>
            <p:cNvCxnSpPr/>
            <p:nvPr/>
          </p:nvCxnSpPr>
          <p:spPr>
            <a:xfrm>
              <a:off x="660850" y="4735800"/>
              <a:ext cx="0" cy="672600"/>
            </a:xfrm>
            <a:prstGeom prst="straightConnector1">
              <a:avLst/>
            </a:prstGeom>
            <a:noFill/>
            <a:ln w="28575" cap="flat" cmpd="sng">
              <a:solidFill>
                <a:srgbClr val="00A4EF"/>
              </a:solidFill>
              <a:prstDash val="solid"/>
              <a:round/>
              <a:headEnd type="none" w="med" len="med"/>
              <a:tailEnd type="none" w="med" len="med"/>
            </a:ln>
          </p:spPr>
        </p:cxnSp>
        <p:cxnSp>
          <p:nvCxnSpPr>
            <p:cNvPr id="1156" name="Google Shape;1156;p129"/>
            <p:cNvCxnSpPr/>
            <p:nvPr/>
          </p:nvCxnSpPr>
          <p:spPr>
            <a:xfrm>
              <a:off x="2803450" y="5428900"/>
              <a:ext cx="1887900" cy="2700"/>
            </a:xfrm>
            <a:prstGeom prst="straightConnector1">
              <a:avLst/>
            </a:prstGeom>
            <a:noFill/>
            <a:ln w="28575" cap="flat" cmpd="sng">
              <a:solidFill>
                <a:srgbClr val="00A4EF"/>
              </a:solidFill>
              <a:prstDash val="solid"/>
              <a:round/>
              <a:headEnd type="none" w="med" len="med"/>
              <a:tailEnd type="oval" w="med" len="med"/>
            </a:ln>
          </p:spPr>
        </p:cxnSp>
        <p:cxnSp>
          <p:nvCxnSpPr>
            <p:cNvPr id="1157" name="Google Shape;1157;p129"/>
            <p:cNvCxnSpPr/>
            <p:nvPr/>
          </p:nvCxnSpPr>
          <p:spPr>
            <a:xfrm>
              <a:off x="669850" y="5428900"/>
              <a:ext cx="1887900" cy="2700"/>
            </a:xfrm>
            <a:prstGeom prst="straightConnector1">
              <a:avLst/>
            </a:prstGeom>
            <a:noFill/>
            <a:ln w="28575" cap="flat" cmpd="sng">
              <a:solidFill>
                <a:srgbClr val="00A4EF"/>
              </a:solidFill>
              <a:prstDash val="solid"/>
              <a:round/>
              <a:headEnd type="none" w="med" len="med"/>
              <a:tailEnd type="oval" w="med" len="med"/>
            </a:ln>
          </p:spPr>
        </p:cxnSp>
        <p:sp>
          <p:nvSpPr>
            <p:cNvPr id="1158" name="Google Shape;1158;p129"/>
            <p:cNvSpPr/>
            <p:nvPr/>
          </p:nvSpPr>
          <p:spPr>
            <a:xfrm>
              <a:off x="1279450" y="4722600"/>
              <a:ext cx="2208600" cy="1322700"/>
            </a:xfrm>
            <a:prstGeom prst="rect">
              <a:avLst/>
            </a:prstGeom>
            <a:solidFill>
              <a:srgbClr val="00A4E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VS CODE</a:t>
              </a:r>
              <a:endParaRPr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AZURE DEVOPS</a:t>
              </a:r>
              <a:endParaRPr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ECLIPSE</a:t>
              </a:r>
              <a:endParaRPr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Tx/>
              </a:pPr>
              <a:r>
                <a:rPr lang="en" b="1" kern="1200">
                  <a:solidFill>
                    <a:srgbClr val="FFFFFF"/>
                  </a:solidFill>
                  <a:latin typeface="Arial" panose="020B0604020202020204" pitchFamily="34" charset="0"/>
                  <a:ea typeface="Overpass"/>
                  <a:cs typeface="Arial" panose="020B0604020202020204" pitchFamily="34" charset="0"/>
                  <a:sym typeface="Overpass"/>
                </a:rPr>
                <a:t>JETBRAINS</a:t>
              </a:r>
              <a:endParaRPr b="1" kern="1200">
                <a:solidFill>
                  <a:srgbClr val="FFFFFF"/>
                </a:solidFill>
                <a:latin typeface="Arial" panose="020B0604020202020204" pitchFamily="34" charset="0"/>
                <a:ea typeface="Overpass"/>
                <a:cs typeface="Arial" panose="020B0604020202020204" pitchFamily="34" charset="0"/>
                <a:sym typeface="Overpass"/>
              </a:endParaRPr>
            </a:p>
          </p:txBody>
        </p:sp>
        <p:pic>
          <p:nvPicPr>
            <p:cNvPr id="1159" name="Google Shape;1159;p129"/>
            <p:cNvPicPr preferRelativeResize="0"/>
            <p:nvPr/>
          </p:nvPicPr>
          <p:blipFill>
            <a:blip r:embed="rId6">
              <a:alphaModFix/>
            </a:blip>
            <a:stretch>
              <a:fillRect/>
            </a:stretch>
          </p:blipFill>
          <p:spPr>
            <a:xfrm>
              <a:off x="232950" y="3659525"/>
              <a:ext cx="855800" cy="1322600"/>
            </a:xfrm>
            <a:prstGeom prst="rect">
              <a:avLst/>
            </a:prstGeom>
            <a:noFill/>
            <a:ln>
              <a:noFill/>
            </a:ln>
          </p:spPr>
        </p:pic>
      </p:grpSp>
      <p:sp>
        <p:nvSpPr>
          <p:cNvPr id="1160" name="Google Shape;1160;p129"/>
          <p:cNvSpPr txBox="1"/>
          <p:nvPr/>
        </p:nvSpPr>
        <p:spPr>
          <a:xfrm>
            <a:off x="543225" y="1419075"/>
            <a:ext cx="3438900" cy="3350700"/>
          </a:xfrm>
          <a:prstGeom prst="rect">
            <a:avLst/>
          </a:prstGeom>
          <a:noFill/>
          <a:ln>
            <a:noFill/>
          </a:ln>
        </p:spPr>
        <p:txBody>
          <a:bodyPr spcFirstLastPara="1" wrap="square" lIns="68575" tIns="68575" rIns="68575" bIns="68575" anchor="t" anchorCtr="0">
            <a:noAutofit/>
          </a:bodyPr>
          <a:lstStyle/>
          <a:p>
            <a:pPr defTabSz="685800">
              <a:lnSpc>
                <a:spcPct val="115000"/>
              </a:lnSpc>
              <a:buClrTx/>
            </a:pPr>
            <a:r>
              <a:rPr lang="en" sz="1800" b="1" kern="1200" dirty="0" err="1">
                <a:solidFill>
                  <a:prstClr val="black"/>
                </a:solidFill>
                <a:latin typeface="Arial" panose="020B0604020202020204" pitchFamily="34" charset="0"/>
                <a:ea typeface="Overpass"/>
                <a:cs typeface="Arial" panose="020B0604020202020204" pitchFamily="34" charset="0"/>
                <a:sym typeface="Overpass"/>
              </a:rPr>
              <a:t>CodeReady</a:t>
            </a:r>
            <a:r>
              <a:rPr lang="en" sz="1800" b="1" kern="1200" dirty="0">
                <a:solidFill>
                  <a:prstClr val="black"/>
                </a:solidFill>
                <a:latin typeface="Arial" panose="020B0604020202020204" pitchFamily="34" charset="0"/>
                <a:ea typeface="Overpass"/>
                <a:cs typeface="Arial" panose="020B0604020202020204" pitchFamily="34" charset="0"/>
                <a:sym typeface="Overpass"/>
              </a:rPr>
              <a:t> Workspaces</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ClrTx/>
            </a:pPr>
            <a:r>
              <a:rPr lang="en" sz="1500" kern="1200" dirty="0">
                <a:solidFill>
                  <a:prstClr val="black"/>
                </a:solidFill>
                <a:latin typeface="Arial" panose="020B0604020202020204" pitchFamily="34" charset="0"/>
                <a:ea typeface="Overpass"/>
                <a:cs typeface="Arial" panose="020B0604020202020204" pitchFamily="34" charset="0"/>
                <a:sym typeface="Overpass"/>
              </a:rPr>
              <a:t>Based on Eclipse Che, collaborative development, integrated with CI/CD </a:t>
            </a:r>
            <a:endParaRPr sz="1500" kern="1200" dirty="0">
              <a:solidFill>
                <a:prstClr val="black"/>
              </a:solidFill>
              <a:latin typeface="Arial" panose="020B0604020202020204" pitchFamily="34" charset="0"/>
              <a:ea typeface="Proxima Nova"/>
              <a:cs typeface="Arial" panose="020B0604020202020204" pitchFamily="34" charset="0"/>
              <a:sym typeface="Proxima Nova"/>
            </a:endParaRPr>
          </a:p>
          <a:p>
            <a:pPr defTabSz="685800">
              <a:lnSpc>
                <a:spcPct val="115000"/>
              </a:lnSpc>
              <a:spcBef>
                <a:spcPts val="800"/>
              </a:spcBef>
              <a:buClr>
                <a:prstClr val="black"/>
              </a:buClr>
              <a:buSzPts val="800"/>
            </a:pPr>
            <a:r>
              <a:rPr lang="en" sz="1800" b="1" kern="1200" dirty="0">
                <a:solidFill>
                  <a:prstClr val="black"/>
                </a:solidFill>
                <a:latin typeface="Arial" panose="020B0604020202020204" pitchFamily="34" charset="0"/>
                <a:ea typeface="Overpass"/>
                <a:cs typeface="Arial" panose="020B0604020202020204" pitchFamily="34" charset="0"/>
                <a:sym typeface="Overpass"/>
              </a:rPr>
              <a:t>OpenShift plug-ins</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ClrTx/>
            </a:pPr>
            <a:r>
              <a:rPr lang="en" sz="1500" kern="1200" dirty="0">
                <a:solidFill>
                  <a:prstClr val="black"/>
                </a:solidFill>
                <a:latin typeface="Arial" panose="020B0604020202020204" pitchFamily="34" charset="0"/>
                <a:ea typeface="Overpass"/>
                <a:cs typeface="Arial" panose="020B0604020202020204" pitchFamily="34" charset="0"/>
                <a:sym typeface="Overpass"/>
              </a:rPr>
              <a:t>Integration plug-ins for VS Code, </a:t>
            </a:r>
            <a:br>
              <a:rPr lang="en" sz="1500" kern="1200" dirty="0">
                <a:solidFill>
                  <a:prstClr val="black"/>
                </a:solidFill>
                <a:latin typeface="Arial" panose="020B0604020202020204" pitchFamily="34" charset="0"/>
                <a:ea typeface="Overpass"/>
                <a:cs typeface="Arial" panose="020B0604020202020204" pitchFamily="34" charset="0"/>
                <a:sym typeface="Overpass"/>
              </a:rPr>
            </a:br>
            <a:r>
              <a:rPr lang="en" sz="1500" kern="1200" dirty="0">
                <a:solidFill>
                  <a:prstClr val="black"/>
                </a:solidFill>
                <a:latin typeface="Arial" panose="020B0604020202020204" pitchFamily="34" charset="0"/>
                <a:ea typeface="Overpass"/>
                <a:cs typeface="Arial" panose="020B0604020202020204" pitchFamily="34" charset="0"/>
                <a:sym typeface="Overpass"/>
              </a:rPr>
              <a:t>Azure DevOps, Eclipse IDE, JetBrains</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ClrTx/>
            </a:pPr>
            <a:r>
              <a:rPr lang="en" sz="1800" b="1" kern="1200" dirty="0">
                <a:solidFill>
                  <a:prstClr val="black"/>
                </a:solidFill>
                <a:latin typeface="Arial" panose="020B0604020202020204" pitchFamily="34" charset="0"/>
                <a:ea typeface="Overpass"/>
                <a:cs typeface="Arial" panose="020B0604020202020204" pitchFamily="34" charset="0"/>
                <a:sym typeface="Overpass"/>
              </a:rPr>
              <a:t>OpenShift ODO</a:t>
            </a:r>
            <a:endParaRPr sz="1800" b="1"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ClrTx/>
            </a:pPr>
            <a:r>
              <a:rPr lang="en" sz="1500" kern="1200" dirty="0">
                <a:solidFill>
                  <a:prstClr val="black"/>
                </a:solidFill>
                <a:latin typeface="Arial" panose="020B0604020202020204" pitchFamily="34" charset="0"/>
                <a:ea typeface="Overpass"/>
                <a:cs typeface="Arial" panose="020B0604020202020204" pitchFamily="34" charset="0"/>
                <a:sym typeface="Overpass"/>
              </a:rPr>
              <a:t>Advanced developer CLI</a:t>
            </a:r>
            <a:endParaRPr sz="1500" kern="1200" dirty="0">
              <a:solidFill>
                <a:prstClr val="black"/>
              </a:solidFill>
              <a:latin typeface="Arial" panose="020B0604020202020204" pitchFamily="34" charset="0"/>
              <a:ea typeface="Overpass"/>
              <a:cs typeface="Arial" panose="020B0604020202020204" pitchFamily="34" charset="0"/>
              <a:sym typeface="Overpass"/>
            </a:endParaRPr>
          </a:p>
          <a:p>
            <a:pPr defTabSz="685800">
              <a:lnSpc>
                <a:spcPct val="115000"/>
              </a:lnSpc>
              <a:spcBef>
                <a:spcPts val="800"/>
              </a:spcBef>
              <a:buClrTx/>
            </a:pPr>
            <a:endParaRPr b="1" kern="1200" dirty="0">
              <a:solidFill>
                <a:prstClr val="black"/>
              </a:solidFill>
              <a:latin typeface="Arial" panose="020B0604020202020204" pitchFamily="34" charset="0"/>
              <a:ea typeface="Proxima Nova"/>
              <a:cs typeface="Arial" panose="020B0604020202020204" pitchFamily="34" charset="0"/>
              <a:sym typeface="Proxima Nova"/>
            </a:endParaRPr>
          </a:p>
        </p:txBody>
      </p:sp>
      <p:sp>
        <p:nvSpPr>
          <p:cNvPr id="1161" name="Google Shape;1161;p129"/>
          <p:cNvSpPr txBox="1"/>
          <p:nvPr/>
        </p:nvSpPr>
        <p:spPr>
          <a:xfrm>
            <a:off x="3958313" y="3015525"/>
            <a:ext cx="543000" cy="351900"/>
          </a:xfrm>
          <a:prstGeom prst="rect">
            <a:avLst/>
          </a:prstGeom>
          <a:noFill/>
          <a:ln>
            <a:noFill/>
          </a:ln>
        </p:spPr>
        <p:txBody>
          <a:bodyPr spcFirstLastPara="1" wrap="square" lIns="68575" tIns="68575" rIns="68575" bIns="68575" anchor="t" anchorCtr="0">
            <a:noAutofit/>
          </a:bodyPr>
          <a:lstStyle/>
          <a:p>
            <a:pPr algn="ctr" defTabSz="685800">
              <a:buClrTx/>
            </a:pPr>
            <a:r>
              <a:rPr lang="en" sz="1100" b="1" kern="1200">
                <a:solidFill>
                  <a:prstClr val="black"/>
                </a:solidFill>
                <a:latin typeface="Arial" panose="020B0604020202020204" pitchFamily="34" charset="0"/>
                <a:ea typeface="Overpass"/>
                <a:cs typeface="Arial" panose="020B0604020202020204" pitchFamily="34" charset="0"/>
                <a:sym typeface="Overpass"/>
              </a:rPr>
              <a:t>DEV</a:t>
            </a:r>
            <a:endParaRPr sz="1100" b="1" kern="1200">
              <a:solidFill>
                <a:prstClr val="black"/>
              </a:solidFill>
              <a:latin typeface="Arial" panose="020B0604020202020204" pitchFamily="34" charset="0"/>
              <a:ea typeface="Overpass"/>
              <a:cs typeface="Arial" panose="020B0604020202020204" pitchFamily="34" charset="0"/>
              <a:sym typeface="Overpas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30"/>
          <p:cNvSpPr txBox="1">
            <a:spLocks noGrp="1"/>
          </p:cNvSpPr>
          <p:nvPr>
            <p:ph type="title"/>
          </p:nvPr>
        </p:nvSpPr>
        <p:spPr>
          <a:xfrm>
            <a:off x="1314450" y="709500"/>
            <a:ext cx="6515100" cy="725700"/>
          </a:xfrm>
          <a:prstGeom prst="rect">
            <a:avLst/>
          </a:prstGeom>
        </p:spPr>
        <p:txBody>
          <a:bodyPr spcFirstLastPara="1" vert="horz" wrap="square" lIns="0" tIns="0" rIns="0" bIns="0" rtlCol="0" anchor="t" anchorCtr="0">
            <a:noAutofit/>
          </a:bodyPr>
          <a:lstStyle/>
          <a:p>
            <a:r>
              <a:rPr lang="en">
                <a:latin typeface="Arial" panose="020B0604020202020204" pitchFamily="34" charset="0"/>
                <a:ea typeface="Overpass"/>
                <a:cs typeface="Arial" panose="020B0604020202020204" pitchFamily="34" charset="0"/>
                <a:sym typeface="Overpass"/>
              </a:rPr>
              <a:t>THE POWER OF THE </a:t>
            </a:r>
            <a:r>
              <a:rPr lang="en">
                <a:solidFill>
                  <a:srgbClr val="CC0000"/>
                </a:solidFill>
                <a:latin typeface="Arial" panose="020B0604020202020204" pitchFamily="34" charset="0"/>
                <a:ea typeface="Overpass"/>
                <a:cs typeface="Arial" panose="020B0604020202020204" pitchFamily="34" charset="0"/>
                <a:sym typeface="Overpass"/>
              </a:rPr>
              <a:t>OPENSHIFT ECOSYSTEM</a:t>
            </a:r>
            <a:endParaRPr>
              <a:solidFill>
                <a:srgbClr val="CC0000"/>
              </a:solidFill>
              <a:latin typeface="Arial" panose="020B0604020202020204" pitchFamily="34" charset="0"/>
              <a:ea typeface="Overpass"/>
              <a:cs typeface="Arial" panose="020B0604020202020204" pitchFamily="34" charset="0"/>
              <a:sym typeface="Overpass"/>
            </a:endParaRPr>
          </a:p>
        </p:txBody>
      </p:sp>
      <p:sp>
        <p:nvSpPr>
          <p:cNvPr id="1167" name="Google Shape;1167;p130"/>
          <p:cNvSpPr/>
          <p:nvPr/>
        </p:nvSpPr>
        <p:spPr>
          <a:xfrm>
            <a:off x="462875" y="3638625"/>
            <a:ext cx="8224200" cy="503100"/>
          </a:xfrm>
          <a:prstGeom prst="rect">
            <a:avLst/>
          </a:prstGeom>
          <a:solidFill>
            <a:srgbClr val="114753"/>
          </a:solidFill>
          <a:ln>
            <a:noFill/>
          </a:ln>
        </p:spPr>
        <p:txBody>
          <a:bodyPr spcFirstLastPara="1" wrap="square" lIns="91425" tIns="91425" rIns="91425" bIns="91425" anchor="ctr" anchorCtr="0">
            <a:noAutofit/>
          </a:bodyPr>
          <a:lstStyle/>
          <a:p>
            <a:pPr algn="ctr" defTabSz="685800">
              <a:buClrTx/>
            </a:pPr>
            <a:r>
              <a:rPr lang="en" sz="1600" b="1" kern="1200">
                <a:solidFill>
                  <a:srgbClr val="FFFFFF"/>
                </a:solidFill>
                <a:latin typeface="Arial" panose="020B0604020202020204" pitchFamily="34" charset="0"/>
                <a:ea typeface="Overpass"/>
                <a:cs typeface="Arial" panose="020B0604020202020204" pitchFamily="34" charset="0"/>
                <a:sym typeface="Overpass"/>
              </a:rPr>
              <a:t>RED HAT ENTERPRISE LINUX ECOSYSTEM</a:t>
            </a:r>
            <a:br>
              <a:rPr lang="en" sz="1800" b="1" kern="1200">
                <a:solidFill>
                  <a:srgbClr val="FFFFFF"/>
                </a:solidFill>
                <a:latin typeface="Arial" panose="020B0604020202020204" pitchFamily="34" charset="0"/>
                <a:ea typeface="Overpass"/>
                <a:cs typeface="Arial" panose="020B0604020202020204" pitchFamily="34" charset="0"/>
                <a:sym typeface="Overpass"/>
              </a:rPr>
            </a:br>
            <a:r>
              <a:rPr lang="en" sz="900" kern="1200">
                <a:solidFill>
                  <a:srgbClr val="FFFFFF"/>
                </a:solidFill>
                <a:latin typeface="Arial" panose="020B0604020202020204" pitchFamily="34" charset="0"/>
                <a:ea typeface="Overpass"/>
                <a:cs typeface="Arial" panose="020B0604020202020204" pitchFamily="34" charset="0"/>
                <a:sym typeface="Overpass"/>
              </a:rPr>
              <a:t>Hardware, Virtualization, Cloud and Service Provider Certifications</a:t>
            </a:r>
            <a:endParaRPr sz="900" i="1" kern="1200">
              <a:solidFill>
                <a:srgbClr val="FFFFFF"/>
              </a:solidFill>
              <a:latin typeface="Arial" panose="020B0604020202020204" pitchFamily="34" charset="0"/>
              <a:ea typeface="Overpass"/>
              <a:cs typeface="Arial" panose="020B0604020202020204" pitchFamily="34" charset="0"/>
              <a:sym typeface="Overpass"/>
            </a:endParaRPr>
          </a:p>
        </p:txBody>
      </p:sp>
      <p:grpSp>
        <p:nvGrpSpPr>
          <p:cNvPr id="1168" name="Google Shape;1168;p130"/>
          <p:cNvGrpSpPr/>
          <p:nvPr/>
        </p:nvGrpSpPr>
        <p:grpSpPr>
          <a:xfrm>
            <a:off x="462875" y="1419048"/>
            <a:ext cx="2669100" cy="1552966"/>
            <a:chOff x="462875" y="1800047"/>
            <a:chExt cx="2669100" cy="1552966"/>
          </a:xfrm>
        </p:grpSpPr>
        <p:sp>
          <p:nvSpPr>
            <p:cNvPr id="1169" name="Google Shape;1169;p130"/>
            <p:cNvSpPr/>
            <p:nvPr/>
          </p:nvSpPr>
          <p:spPr>
            <a:xfrm>
              <a:off x="462875" y="1800047"/>
              <a:ext cx="2669100" cy="496800"/>
            </a:xfrm>
            <a:prstGeom prst="rect">
              <a:avLst/>
            </a:prstGeom>
            <a:solidFill>
              <a:srgbClr val="114753"/>
            </a:solidFill>
            <a:ln>
              <a:noFill/>
            </a:ln>
          </p:spPr>
          <p:txBody>
            <a:bodyPr spcFirstLastPara="1" wrap="square" lIns="91425" tIns="91425" rIns="91425" bIns="91425" anchor="ctr" anchorCtr="0">
              <a:noAutofit/>
            </a:bodyPr>
            <a:lstStyle/>
            <a:p>
              <a:pPr algn="ctr" defTabSz="685800">
                <a:buClrTx/>
              </a:pPr>
              <a:r>
                <a:rPr lang="en" sz="1600" b="1" kern="1200">
                  <a:solidFill>
                    <a:srgbClr val="FFFFFF"/>
                  </a:solidFill>
                  <a:latin typeface="Arial" panose="020B0604020202020204" pitchFamily="34" charset="0"/>
                  <a:ea typeface="Overpass"/>
                  <a:cs typeface="Arial" panose="020B0604020202020204" pitchFamily="34" charset="0"/>
                  <a:sym typeface="Overpass"/>
                </a:rPr>
                <a:t>RED HAT PORTFOLIO</a:t>
              </a:r>
              <a:br>
                <a:rPr lang="en" sz="1800" b="1" kern="1200">
                  <a:solidFill>
                    <a:srgbClr val="FFFFFF"/>
                  </a:solidFill>
                  <a:latin typeface="Arial" panose="020B0604020202020204" pitchFamily="34" charset="0"/>
                  <a:ea typeface="Overpass"/>
                  <a:cs typeface="Arial" panose="020B0604020202020204" pitchFamily="34" charset="0"/>
                  <a:sym typeface="Overpass"/>
                </a:rPr>
              </a:br>
              <a:r>
                <a:rPr lang="en" sz="900" kern="1200">
                  <a:solidFill>
                    <a:srgbClr val="FFFFFF"/>
                  </a:solidFill>
                  <a:latin typeface="Arial" panose="020B0604020202020204" pitchFamily="34" charset="0"/>
                  <a:ea typeface="Overpass"/>
                  <a:cs typeface="Arial" panose="020B0604020202020204" pitchFamily="34" charset="0"/>
                  <a:sym typeface="Overpass"/>
                </a:rPr>
                <a:t>Optimized for Containers</a:t>
              </a:r>
              <a:endParaRPr sz="900" i="1"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170" name="Google Shape;1170;p130"/>
            <p:cNvSpPr/>
            <p:nvPr/>
          </p:nvSpPr>
          <p:spPr>
            <a:xfrm>
              <a:off x="462875" y="2300013"/>
              <a:ext cx="2669100" cy="1053000"/>
            </a:xfrm>
            <a:prstGeom prst="rect">
              <a:avLst/>
            </a:prstGeom>
            <a:solidFill>
              <a:srgbClr val="CCCCCC"/>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71" name="Google Shape;1171;p1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2872" y="2403418"/>
              <a:ext cx="334875" cy="166000"/>
            </a:xfrm>
            <a:prstGeom prst="rect">
              <a:avLst/>
            </a:prstGeom>
            <a:noFill/>
            <a:ln>
              <a:noFill/>
            </a:ln>
          </p:spPr>
        </p:pic>
        <p:pic>
          <p:nvPicPr>
            <p:cNvPr id="1172" name="Google Shape;1172;p130"/>
            <p:cNvPicPr preferRelativeResize="0"/>
            <p:nvPr/>
          </p:nvPicPr>
          <p:blipFill rotWithShape="1">
            <a:blip r:embed="rId4" cstate="print">
              <a:alphaModFix/>
              <a:extLst>
                <a:ext uri="{28A0092B-C50C-407E-A947-70E740481C1C}">
                  <a14:useLocalDpi xmlns:a14="http://schemas.microsoft.com/office/drawing/2010/main"/>
                </a:ext>
              </a:extLst>
            </a:blip>
            <a:srcRect b="-10"/>
            <a:stretch/>
          </p:blipFill>
          <p:spPr>
            <a:xfrm>
              <a:off x="2215674" y="2836728"/>
              <a:ext cx="741075" cy="263200"/>
            </a:xfrm>
            <a:prstGeom prst="rect">
              <a:avLst/>
            </a:prstGeom>
            <a:noFill/>
            <a:ln>
              <a:noFill/>
            </a:ln>
          </p:spPr>
        </p:pic>
        <p:pic>
          <p:nvPicPr>
            <p:cNvPr id="1173" name="Google Shape;1173;p13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40509" y="2876911"/>
              <a:ext cx="385125" cy="255475"/>
            </a:xfrm>
            <a:prstGeom prst="rect">
              <a:avLst/>
            </a:prstGeom>
            <a:noFill/>
            <a:ln>
              <a:noFill/>
            </a:ln>
          </p:spPr>
        </p:pic>
        <p:pic>
          <p:nvPicPr>
            <p:cNvPr id="1174" name="Google Shape;1174;p13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221867" y="2389353"/>
              <a:ext cx="354000" cy="174175"/>
            </a:xfrm>
            <a:prstGeom prst="rect">
              <a:avLst/>
            </a:prstGeom>
            <a:noFill/>
            <a:ln>
              <a:noFill/>
            </a:ln>
          </p:spPr>
        </p:pic>
        <p:pic>
          <p:nvPicPr>
            <p:cNvPr id="1175" name="Google Shape;1175;p13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95699" y="3159913"/>
              <a:ext cx="359150" cy="100350"/>
            </a:xfrm>
            <a:prstGeom prst="rect">
              <a:avLst/>
            </a:prstGeom>
            <a:noFill/>
            <a:ln>
              <a:noFill/>
            </a:ln>
          </p:spPr>
        </p:pic>
        <p:pic>
          <p:nvPicPr>
            <p:cNvPr id="1176" name="Google Shape;1176;p13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556929" y="2599803"/>
              <a:ext cx="264525" cy="108425"/>
            </a:xfrm>
            <a:prstGeom prst="rect">
              <a:avLst/>
            </a:prstGeom>
            <a:noFill/>
            <a:ln>
              <a:noFill/>
            </a:ln>
          </p:spPr>
        </p:pic>
        <p:pic>
          <p:nvPicPr>
            <p:cNvPr id="1177" name="Google Shape;1177;p13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83308" y="2913324"/>
              <a:ext cx="832151" cy="157775"/>
            </a:xfrm>
            <a:prstGeom prst="rect">
              <a:avLst/>
            </a:prstGeom>
            <a:noFill/>
            <a:ln>
              <a:noFill/>
            </a:ln>
          </p:spPr>
        </p:pic>
        <p:pic>
          <p:nvPicPr>
            <p:cNvPr id="1178" name="Google Shape;1178;p13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556929" y="2769520"/>
              <a:ext cx="296675" cy="115175"/>
            </a:xfrm>
            <a:prstGeom prst="rect">
              <a:avLst/>
            </a:prstGeom>
            <a:noFill/>
            <a:ln>
              <a:noFill/>
            </a:ln>
          </p:spPr>
        </p:pic>
        <p:pic>
          <p:nvPicPr>
            <p:cNvPr id="1179" name="Google Shape;1179;p130"/>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544542" y="3079863"/>
              <a:ext cx="425550" cy="241075"/>
            </a:xfrm>
            <a:prstGeom prst="rect">
              <a:avLst/>
            </a:prstGeom>
            <a:noFill/>
            <a:ln>
              <a:noFill/>
            </a:ln>
          </p:spPr>
        </p:pic>
        <p:pic>
          <p:nvPicPr>
            <p:cNvPr id="1180" name="Google Shape;1180;p13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180144" y="2598227"/>
              <a:ext cx="886425" cy="245250"/>
            </a:xfrm>
            <a:prstGeom prst="rect">
              <a:avLst/>
            </a:prstGeom>
            <a:noFill/>
            <a:ln>
              <a:noFill/>
            </a:ln>
          </p:spPr>
        </p:pic>
        <p:pic>
          <p:nvPicPr>
            <p:cNvPr id="1181" name="Google Shape;1181;p13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167202" y="3052969"/>
              <a:ext cx="529874" cy="250400"/>
            </a:xfrm>
            <a:prstGeom prst="rect">
              <a:avLst/>
            </a:prstGeom>
            <a:noFill/>
            <a:ln>
              <a:noFill/>
            </a:ln>
          </p:spPr>
        </p:pic>
        <p:pic>
          <p:nvPicPr>
            <p:cNvPr id="1182" name="Google Shape;1182;p13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83316" y="2697238"/>
              <a:ext cx="512599" cy="113500"/>
            </a:xfrm>
            <a:prstGeom prst="rect">
              <a:avLst/>
            </a:prstGeom>
            <a:noFill/>
            <a:ln>
              <a:noFill/>
            </a:ln>
          </p:spPr>
        </p:pic>
        <p:pic>
          <p:nvPicPr>
            <p:cNvPr id="1183" name="Google Shape;1183;p13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83316" y="2415697"/>
              <a:ext cx="493798" cy="185150"/>
            </a:xfrm>
            <a:prstGeom prst="rect">
              <a:avLst/>
            </a:prstGeom>
            <a:noFill/>
            <a:ln>
              <a:noFill/>
            </a:ln>
          </p:spPr>
        </p:pic>
        <p:sp>
          <p:nvSpPr>
            <p:cNvPr id="1184" name="Google Shape;1184;p130"/>
            <p:cNvSpPr/>
            <p:nvPr/>
          </p:nvSpPr>
          <p:spPr>
            <a:xfrm>
              <a:off x="462875" y="2300013"/>
              <a:ext cx="2669100" cy="1053000"/>
            </a:xfrm>
            <a:prstGeom prst="rect">
              <a:avLst/>
            </a:prstGeom>
            <a:solidFill>
              <a:srgbClr val="CCCCCC">
                <a:alpha val="35770"/>
              </a:srgbClr>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grpSp>
      <p:grpSp>
        <p:nvGrpSpPr>
          <p:cNvPr id="1185" name="Google Shape;1185;p130"/>
          <p:cNvGrpSpPr/>
          <p:nvPr/>
        </p:nvGrpSpPr>
        <p:grpSpPr>
          <a:xfrm>
            <a:off x="3236155" y="1417451"/>
            <a:ext cx="2670581" cy="1554563"/>
            <a:chOff x="3236154" y="1798450"/>
            <a:chExt cx="2670581" cy="1554563"/>
          </a:xfrm>
        </p:grpSpPr>
        <p:sp>
          <p:nvSpPr>
            <p:cNvPr id="1186" name="Google Shape;1186;p130"/>
            <p:cNvSpPr/>
            <p:nvPr/>
          </p:nvSpPr>
          <p:spPr>
            <a:xfrm>
              <a:off x="3237453" y="1798450"/>
              <a:ext cx="2669100" cy="496800"/>
            </a:xfrm>
            <a:prstGeom prst="rect">
              <a:avLst/>
            </a:prstGeom>
            <a:solidFill>
              <a:srgbClr val="114753"/>
            </a:solidFill>
            <a:ln>
              <a:noFill/>
            </a:ln>
          </p:spPr>
          <p:txBody>
            <a:bodyPr spcFirstLastPara="1" wrap="square" lIns="91425" tIns="91425" rIns="91425" bIns="91425" anchor="ctr" anchorCtr="0">
              <a:noAutofit/>
            </a:bodyPr>
            <a:lstStyle/>
            <a:p>
              <a:pPr algn="ctr" defTabSz="685800">
                <a:buClrTx/>
              </a:pPr>
              <a:r>
                <a:rPr lang="en" sz="1600" b="1" kern="1200">
                  <a:solidFill>
                    <a:srgbClr val="FFFFFF"/>
                  </a:solidFill>
                  <a:latin typeface="Arial" panose="020B0604020202020204" pitchFamily="34" charset="0"/>
                  <a:ea typeface="Overpass"/>
                  <a:cs typeface="Arial" panose="020B0604020202020204" pitchFamily="34" charset="0"/>
                  <a:sym typeface="Overpass"/>
                </a:rPr>
                <a:t>THIRD-PARTY ISV</a:t>
              </a:r>
              <a:endParaRPr sz="1600" b="1" kern="1200">
                <a:solidFill>
                  <a:srgbClr val="FFFFFF"/>
                </a:solidFill>
                <a:latin typeface="Arial" panose="020B0604020202020204" pitchFamily="34" charset="0"/>
                <a:ea typeface="Overpass"/>
                <a:cs typeface="Arial" panose="020B0604020202020204" pitchFamily="34" charset="0"/>
                <a:sym typeface="Overpass"/>
              </a:endParaRPr>
            </a:p>
            <a:p>
              <a:pPr algn="ctr" defTabSz="685800">
                <a:buClrTx/>
              </a:pPr>
              <a:r>
                <a:rPr lang="en" sz="900" kern="1200">
                  <a:solidFill>
                    <a:prstClr val="white"/>
                  </a:solidFill>
                  <a:latin typeface="Arial" panose="020B0604020202020204" pitchFamily="34" charset="0"/>
                  <a:ea typeface="Overpass"/>
                  <a:cs typeface="Arial" panose="020B0604020202020204" pitchFamily="34" charset="0"/>
                  <a:sym typeface="Overpass"/>
                </a:rPr>
                <a:t>Red Hat Container Catalog (100s certified)</a:t>
              </a:r>
              <a:endParaRPr sz="1800" b="1" kern="1200">
                <a:solidFill>
                  <a:srgbClr val="FFFFFF"/>
                </a:solidFill>
                <a:latin typeface="Arial" panose="020B0604020202020204" pitchFamily="34" charset="0"/>
                <a:ea typeface="Overpass"/>
                <a:cs typeface="Arial" panose="020B0604020202020204" pitchFamily="34" charset="0"/>
                <a:sym typeface="Overpass"/>
              </a:endParaRPr>
            </a:p>
          </p:txBody>
        </p:sp>
        <p:sp>
          <p:nvSpPr>
            <p:cNvPr id="1187" name="Google Shape;1187;p130"/>
            <p:cNvSpPr/>
            <p:nvPr/>
          </p:nvSpPr>
          <p:spPr>
            <a:xfrm>
              <a:off x="3237635" y="2294979"/>
              <a:ext cx="2669100" cy="1053000"/>
            </a:xfrm>
            <a:prstGeom prst="rect">
              <a:avLst/>
            </a:prstGeom>
            <a:solidFill>
              <a:srgbClr val="CCCCCC"/>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188" name="Google Shape;1188;p13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360499" y="2389713"/>
              <a:ext cx="513824" cy="189550"/>
            </a:xfrm>
            <a:prstGeom prst="rect">
              <a:avLst/>
            </a:prstGeom>
            <a:noFill/>
            <a:ln>
              <a:noFill/>
            </a:ln>
          </p:spPr>
        </p:pic>
        <p:pic>
          <p:nvPicPr>
            <p:cNvPr id="1189" name="Google Shape;1189;p130" descr="microsoft_PNG4.png"/>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4004002" y="2383544"/>
              <a:ext cx="833576" cy="230300"/>
            </a:xfrm>
            <a:prstGeom prst="rect">
              <a:avLst/>
            </a:prstGeom>
            <a:noFill/>
            <a:ln>
              <a:noFill/>
            </a:ln>
          </p:spPr>
        </p:pic>
        <p:pic>
          <p:nvPicPr>
            <p:cNvPr id="1190" name="Google Shape;1190;p130" descr="SAP-Logo.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848350" y="2366813"/>
              <a:ext cx="465000" cy="230300"/>
            </a:xfrm>
            <a:prstGeom prst="rect">
              <a:avLst/>
            </a:prstGeom>
            <a:noFill/>
            <a:ln>
              <a:noFill/>
            </a:ln>
          </p:spPr>
        </p:pic>
        <p:pic>
          <p:nvPicPr>
            <p:cNvPr id="1191" name="Google Shape;1191;p130" descr="Veritas_Technologies.png"/>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340201" y="2921486"/>
              <a:ext cx="602575" cy="136950"/>
            </a:xfrm>
            <a:prstGeom prst="rect">
              <a:avLst/>
            </a:prstGeom>
            <a:noFill/>
            <a:ln>
              <a:noFill/>
            </a:ln>
          </p:spPr>
        </p:pic>
        <p:pic>
          <p:nvPicPr>
            <p:cNvPr id="1192" name="Google Shape;1192;p130" descr="F5_Networks_logo.svg.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509852" y="2673749"/>
              <a:ext cx="248625" cy="228324"/>
            </a:xfrm>
            <a:prstGeom prst="rect">
              <a:avLst/>
            </a:prstGeom>
            <a:noFill/>
            <a:ln>
              <a:noFill/>
            </a:ln>
          </p:spPr>
        </p:pic>
        <p:pic>
          <p:nvPicPr>
            <p:cNvPr id="1193" name="Google Shape;1193;p13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436818" y="2350858"/>
              <a:ext cx="319275" cy="258875"/>
            </a:xfrm>
            <a:prstGeom prst="rect">
              <a:avLst/>
            </a:prstGeom>
            <a:noFill/>
            <a:ln>
              <a:noFill/>
            </a:ln>
          </p:spPr>
        </p:pic>
        <p:pic>
          <p:nvPicPr>
            <p:cNvPr id="1194" name="Google Shape;1194;p13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345470" y="2684589"/>
              <a:ext cx="681702" cy="157125"/>
            </a:xfrm>
            <a:prstGeom prst="rect">
              <a:avLst/>
            </a:prstGeom>
            <a:noFill/>
            <a:ln>
              <a:noFill/>
            </a:ln>
          </p:spPr>
        </p:pic>
        <p:pic>
          <p:nvPicPr>
            <p:cNvPr id="1195" name="Google Shape;1195;p13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136705" y="2909203"/>
              <a:ext cx="451975" cy="118400"/>
            </a:xfrm>
            <a:prstGeom prst="rect">
              <a:avLst/>
            </a:prstGeom>
            <a:noFill/>
            <a:ln>
              <a:noFill/>
            </a:ln>
          </p:spPr>
        </p:pic>
        <p:pic>
          <p:nvPicPr>
            <p:cNvPr id="1196" name="Google Shape;1196;p13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217685" y="3002517"/>
              <a:ext cx="557925" cy="271500"/>
            </a:xfrm>
            <a:prstGeom prst="rect">
              <a:avLst/>
            </a:prstGeom>
            <a:noFill/>
            <a:ln>
              <a:noFill/>
            </a:ln>
          </p:spPr>
        </p:pic>
        <p:pic>
          <p:nvPicPr>
            <p:cNvPr id="1197" name="Google Shape;1197;p13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462404" y="3117081"/>
              <a:ext cx="655625" cy="183775"/>
            </a:xfrm>
            <a:prstGeom prst="rect">
              <a:avLst/>
            </a:prstGeom>
            <a:noFill/>
            <a:ln>
              <a:noFill/>
            </a:ln>
          </p:spPr>
        </p:pic>
        <p:pic>
          <p:nvPicPr>
            <p:cNvPr id="1198" name="Google Shape;1198;p13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339718" y="3112457"/>
              <a:ext cx="674325" cy="221525"/>
            </a:xfrm>
            <a:prstGeom prst="rect">
              <a:avLst/>
            </a:prstGeom>
            <a:noFill/>
            <a:ln>
              <a:noFill/>
            </a:ln>
          </p:spPr>
        </p:pic>
        <p:pic>
          <p:nvPicPr>
            <p:cNvPr id="1199" name="Google Shape;1199;p13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06499" y="3069312"/>
              <a:ext cx="220225" cy="212900"/>
            </a:xfrm>
            <a:prstGeom prst="rect">
              <a:avLst/>
            </a:prstGeom>
            <a:noFill/>
            <a:ln>
              <a:noFill/>
            </a:ln>
          </p:spPr>
        </p:pic>
        <p:pic>
          <p:nvPicPr>
            <p:cNvPr id="1200" name="Google Shape;1200;p13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716246" y="2916427"/>
              <a:ext cx="603724" cy="107475"/>
            </a:xfrm>
            <a:prstGeom prst="rect">
              <a:avLst/>
            </a:prstGeom>
            <a:noFill/>
            <a:ln>
              <a:noFill/>
            </a:ln>
          </p:spPr>
        </p:pic>
        <p:pic>
          <p:nvPicPr>
            <p:cNvPr id="1201" name="Google Shape;1201;p13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116623" y="2634041"/>
              <a:ext cx="639124" cy="191901"/>
            </a:xfrm>
            <a:prstGeom prst="rect">
              <a:avLst/>
            </a:prstGeom>
            <a:noFill/>
            <a:ln>
              <a:noFill/>
            </a:ln>
          </p:spPr>
        </p:pic>
        <p:pic>
          <p:nvPicPr>
            <p:cNvPr id="1202" name="Google Shape;1202;p13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870076" y="2673575"/>
              <a:ext cx="511075" cy="145625"/>
            </a:xfrm>
            <a:prstGeom prst="rect">
              <a:avLst/>
            </a:prstGeom>
            <a:noFill/>
            <a:ln>
              <a:noFill/>
            </a:ln>
          </p:spPr>
        </p:pic>
        <p:sp>
          <p:nvSpPr>
            <p:cNvPr id="1203" name="Google Shape;1203;p130"/>
            <p:cNvSpPr/>
            <p:nvPr/>
          </p:nvSpPr>
          <p:spPr>
            <a:xfrm>
              <a:off x="3236154" y="2300013"/>
              <a:ext cx="2669100" cy="1053000"/>
            </a:xfrm>
            <a:prstGeom prst="rect">
              <a:avLst/>
            </a:prstGeom>
            <a:solidFill>
              <a:srgbClr val="CCCCCC">
                <a:alpha val="35770"/>
              </a:srgbClr>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grpSp>
      <p:grpSp>
        <p:nvGrpSpPr>
          <p:cNvPr id="1204" name="Google Shape;1204;p130"/>
          <p:cNvGrpSpPr/>
          <p:nvPr/>
        </p:nvGrpSpPr>
        <p:grpSpPr>
          <a:xfrm>
            <a:off x="6012375" y="1415899"/>
            <a:ext cx="2674680" cy="1556114"/>
            <a:chOff x="6012375" y="1796899"/>
            <a:chExt cx="2674680" cy="1556114"/>
          </a:xfrm>
        </p:grpSpPr>
        <p:sp>
          <p:nvSpPr>
            <p:cNvPr id="1205" name="Google Shape;1205;p130"/>
            <p:cNvSpPr/>
            <p:nvPr/>
          </p:nvSpPr>
          <p:spPr>
            <a:xfrm>
              <a:off x="6012375" y="2268088"/>
              <a:ext cx="2669100" cy="1084800"/>
            </a:xfrm>
            <a:prstGeom prst="rect">
              <a:avLst/>
            </a:prstGeom>
            <a:solidFill>
              <a:srgbClr val="CCCCCC"/>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206" name="Google Shape;1206;p13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224353" y="2514055"/>
              <a:ext cx="1281275" cy="294900"/>
            </a:xfrm>
            <a:prstGeom prst="rect">
              <a:avLst/>
            </a:prstGeom>
            <a:noFill/>
            <a:ln>
              <a:noFill/>
            </a:ln>
          </p:spPr>
        </p:pic>
        <p:pic>
          <p:nvPicPr>
            <p:cNvPr id="1207" name="Google Shape;1207;p13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291050" y="2481934"/>
              <a:ext cx="866175" cy="325525"/>
            </a:xfrm>
            <a:prstGeom prst="rect">
              <a:avLst/>
            </a:prstGeom>
            <a:noFill/>
            <a:ln>
              <a:noFill/>
            </a:ln>
          </p:spPr>
        </p:pic>
        <p:pic>
          <p:nvPicPr>
            <p:cNvPr id="1208" name="Google Shape;1208;p13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88125" y="2938663"/>
              <a:ext cx="1517600" cy="233675"/>
            </a:xfrm>
            <a:prstGeom prst="rect">
              <a:avLst/>
            </a:prstGeom>
            <a:noFill/>
            <a:ln>
              <a:noFill/>
            </a:ln>
          </p:spPr>
        </p:pic>
        <p:sp>
          <p:nvSpPr>
            <p:cNvPr id="1209" name="Google Shape;1209;p130"/>
            <p:cNvSpPr/>
            <p:nvPr/>
          </p:nvSpPr>
          <p:spPr>
            <a:xfrm>
              <a:off x="6017955" y="2300013"/>
              <a:ext cx="2669100" cy="1053000"/>
            </a:xfrm>
            <a:prstGeom prst="rect">
              <a:avLst/>
            </a:prstGeom>
            <a:solidFill>
              <a:srgbClr val="CCCCCC">
                <a:alpha val="35770"/>
              </a:srgbClr>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sp>
          <p:nvSpPr>
            <p:cNvPr id="1210" name="Google Shape;1210;p130"/>
            <p:cNvSpPr/>
            <p:nvPr/>
          </p:nvSpPr>
          <p:spPr>
            <a:xfrm>
              <a:off x="6012376" y="1796899"/>
              <a:ext cx="2669100" cy="503100"/>
            </a:xfrm>
            <a:prstGeom prst="rect">
              <a:avLst/>
            </a:prstGeom>
            <a:solidFill>
              <a:srgbClr val="114753"/>
            </a:solidFill>
            <a:ln>
              <a:noFill/>
            </a:ln>
          </p:spPr>
          <p:txBody>
            <a:bodyPr spcFirstLastPara="1" wrap="square" lIns="91425" tIns="91425" rIns="91425" bIns="91425" anchor="ctr" anchorCtr="0">
              <a:noAutofit/>
            </a:bodyPr>
            <a:lstStyle/>
            <a:p>
              <a:pPr algn="ctr" defTabSz="685800">
                <a:buClrTx/>
              </a:pPr>
              <a:r>
                <a:rPr lang="en" sz="1600" b="1" kern="1200">
                  <a:solidFill>
                    <a:srgbClr val="FFFFFF"/>
                  </a:solidFill>
                  <a:latin typeface="Arial" panose="020B0604020202020204" pitchFamily="34" charset="0"/>
                  <a:ea typeface="Overpass"/>
                  <a:cs typeface="Arial" panose="020B0604020202020204" pitchFamily="34" charset="0"/>
                  <a:sym typeface="Overpass"/>
                </a:rPr>
                <a:t>CLOUD SERVICES</a:t>
              </a:r>
              <a:br>
                <a:rPr lang="en" sz="1800" b="1" kern="1200">
                  <a:solidFill>
                    <a:srgbClr val="FFFFFF"/>
                  </a:solidFill>
                  <a:latin typeface="Arial" panose="020B0604020202020204" pitchFamily="34" charset="0"/>
                  <a:ea typeface="Overpass"/>
                  <a:cs typeface="Arial" panose="020B0604020202020204" pitchFamily="34" charset="0"/>
                  <a:sym typeface="Overpass"/>
                </a:rPr>
              </a:br>
              <a:r>
                <a:rPr lang="en" sz="900" kern="1200">
                  <a:solidFill>
                    <a:prstClr val="white"/>
                  </a:solidFill>
                  <a:latin typeface="Arial" panose="020B0604020202020204" pitchFamily="34" charset="0"/>
                  <a:ea typeface="Overpass"/>
                  <a:cs typeface="Arial" panose="020B0604020202020204" pitchFamily="34" charset="0"/>
                  <a:sym typeface="Overpass"/>
                </a:rPr>
                <a:t>Open Service Broker</a:t>
              </a:r>
              <a:endParaRPr sz="1800" i="1" kern="1200">
                <a:solidFill>
                  <a:srgbClr val="FFFFFF"/>
                </a:solidFill>
                <a:latin typeface="Arial" panose="020B0604020202020204" pitchFamily="34" charset="0"/>
                <a:ea typeface="Overpass"/>
                <a:cs typeface="Arial" panose="020B0604020202020204" pitchFamily="34" charset="0"/>
                <a:sym typeface="Overpass"/>
              </a:endParaRPr>
            </a:p>
          </p:txBody>
        </p:sp>
      </p:grpSp>
      <p:sp>
        <p:nvSpPr>
          <p:cNvPr id="1211" name="Google Shape;1211;p130"/>
          <p:cNvSpPr/>
          <p:nvPr/>
        </p:nvSpPr>
        <p:spPr>
          <a:xfrm>
            <a:off x="462875" y="3059251"/>
            <a:ext cx="8224200" cy="486600"/>
          </a:xfrm>
          <a:prstGeom prst="rect">
            <a:avLst/>
          </a:prstGeom>
          <a:solidFill>
            <a:srgbClr val="9F0A16"/>
          </a:solidFill>
          <a:ln>
            <a:noFill/>
          </a:ln>
        </p:spPr>
        <p:txBody>
          <a:bodyPr spcFirstLastPara="1" wrap="square" lIns="91425" tIns="91425" rIns="91425" bIns="91425" anchor="ctr" anchorCtr="0">
            <a:noAutofit/>
          </a:bodyPr>
          <a:lstStyle/>
          <a:p>
            <a:pPr defTabSz="685800">
              <a:buClrTx/>
            </a:pPr>
            <a:endParaRPr sz="1800" kern="1200">
              <a:solidFill>
                <a:prstClr val="black"/>
              </a:solidFill>
              <a:latin typeface="Arial" panose="020B0604020202020204" pitchFamily="34" charset="0"/>
              <a:ea typeface="+mn-ea"/>
              <a:cs typeface="Arial" panose="020B0604020202020204" pitchFamily="34" charset="0"/>
            </a:endParaRPr>
          </a:p>
        </p:txBody>
      </p:sp>
      <p:pic>
        <p:nvPicPr>
          <p:cNvPr id="1212" name="Google Shape;1212;p13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964525" y="3136910"/>
            <a:ext cx="1221000" cy="328800"/>
          </a:xfrm>
          <a:prstGeom prst="rect">
            <a:avLst/>
          </a:prstGeom>
          <a:noFill/>
          <a:ln>
            <a:noFill/>
          </a:ln>
        </p:spPr>
      </p:pic>
      <p:sp>
        <p:nvSpPr>
          <p:cNvPr id="1213" name="Google Shape;1213;p130"/>
          <p:cNvSpPr txBox="1">
            <a:spLocks noGrp="1"/>
          </p:cNvSpPr>
          <p:nvPr>
            <p:ph type="subTitle" idx="1"/>
          </p:nvPr>
        </p:nvSpPr>
        <p:spPr>
          <a:xfrm>
            <a:off x="335831" y="41580"/>
            <a:ext cx="3861600" cy="612300"/>
          </a:xfrm>
          <a:prstGeom prst="rect">
            <a:avLst/>
          </a:prstGeom>
        </p:spPr>
        <p:txBody>
          <a:bodyPr spcFirstLastPara="1" vert="horz" wrap="square" lIns="329175" tIns="68575" rIns="68575" bIns="68575" rtlCol="0" anchor="ctr" anchorCtr="0">
            <a:noAutofit/>
          </a:bodyPr>
          <a:lstStyle/>
          <a:p>
            <a:pPr marL="0" indent="0"/>
            <a:endParaRPr/>
          </a:p>
        </p:txBody>
      </p:sp>
      <p:sp>
        <p:nvSpPr>
          <p:cNvPr id="1214" name="Google Shape;1214;p130"/>
          <p:cNvSpPr txBox="1">
            <a:spLocks noGrp="1"/>
          </p:cNvSpPr>
          <p:nvPr>
            <p:ph type="subTitle" idx="2"/>
          </p:nvPr>
        </p:nvSpPr>
        <p:spPr>
          <a:xfrm>
            <a:off x="663788" y="4627163"/>
            <a:ext cx="6887100" cy="419700"/>
          </a:xfrm>
          <a:prstGeom prst="rect">
            <a:avLst/>
          </a:prstGeom>
        </p:spPr>
        <p:txBody>
          <a:bodyPr spcFirstLastPara="1" vert="horz" wrap="square" lIns="0" tIns="0" rIns="0" bIns="0" rtlCol="0" anchor="b" anchorCtr="0">
            <a:noAutofit/>
          </a:bodyPr>
          <a:lstStyle/>
          <a:p>
            <a:pPr marL="0" inden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df">
            <a:extLst>
              <a:ext uri="{FF2B5EF4-FFF2-40B4-BE49-F238E27FC236}">
                <a16:creationId xmlns:a16="http://schemas.microsoft.com/office/drawing/2014/main" id="{72B9C2A8-C092-9445-AF62-18B45686D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75307" y="1217160"/>
            <a:ext cx="593386" cy="668576"/>
          </a:xfrm>
          <a:prstGeom prst="rect">
            <a:avLst/>
          </a:prstGeom>
          <a:ln w="12700">
            <a:miter lim="400000"/>
          </a:ln>
        </p:spPr>
      </p:pic>
      <p:sp>
        <p:nvSpPr>
          <p:cNvPr id="5" name="TextBox 4">
            <a:extLst>
              <a:ext uri="{FF2B5EF4-FFF2-40B4-BE49-F238E27FC236}">
                <a16:creationId xmlns:a16="http://schemas.microsoft.com/office/drawing/2014/main" id="{E6238CF7-CC05-9740-840D-E7011E7B45D1}"/>
              </a:ext>
            </a:extLst>
          </p:cNvPr>
          <p:cNvSpPr txBox="1"/>
          <p:nvPr/>
        </p:nvSpPr>
        <p:spPr>
          <a:xfrm>
            <a:off x="1543221" y="2476139"/>
            <a:ext cx="5282215" cy="461665"/>
          </a:xfrm>
          <a:prstGeom prst="rect">
            <a:avLst/>
          </a:prstGeom>
          <a:noFill/>
        </p:spPr>
        <p:txBody>
          <a:bodyPr wrap="none" rtlCol="0">
            <a:spAutoFit/>
          </a:bodyPr>
          <a:lstStyle/>
          <a:p>
            <a:r>
              <a:rPr lang="en-US" sz="2400" dirty="0"/>
              <a:t>At first the growth is easy to handle…</a:t>
            </a:r>
          </a:p>
        </p:txBody>
      </p:sp>
      <p:pic>
        <p:nvPicPr>
          <p:cNvPr id="6" name="pasted-image.pdf">
            <a:extLst>
              <a:ext uri="{FF2B5EF4-FFF2-40B4-BE49-F238E27FC236}">
                <a16:creationId xmlns:a16="http://schemas.microsoft.com/office/drawing/2014/main" id="{600926DA-5B8F-A84A-9E18-F024BFA9EF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54965" y="1065416"/>
            <a:ext cx="593386" cy="668576"/>
          </a:xfrm>
          <a:prstGeom prst="rect">
            <a:avLst/>
          </a:prstGeom>
          <a:ln w="12700">
            <a:miter lim="400000"/>
          </a:ln>
        </p:spPr>
      </p:pic>
      <p:pic>
        <p:nvPicPr>
          <p:cNvPr id="7" name="pasted-image.pdf">
            <a:extLst>
              <a:ext uri="{FF2B5EF4-FFF2-40B4-BE49-F238E27FC236}">
                <a16:creationId xmlns:a16="http://schemas.microsoft.com/office/drawing/2014/main" id="{6988FA77-10F8-704F-8F07-602AFAB990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1007" y="1807563"/>
            <a:ext cx="593386" cy="668576"/>
          </a:xfrm>
          <a:prstGeom prst="rect">
            <a:avLst/>
          </a:prstGeom>
          <a:ln w="12700">
            <a:miter lim="400000"/>
          </a:ln>
        </p:spPr>
      </p:pic>
      <p:pic>
        <p:nvPicPr>
          <p:cNvPr id="8" name="pasted-image.pdf">
            <a:extLst>
              <a:ext uri="{FF2B5EF4-FFF2-40B4-BE49-F238E27FC236}">
                <a16:creationId xmlns:a16="http://schemas.microsoft.com/office/drawing/2014/main" id="{932F23CB-05E9-A74A-B07A-3E9DF2AB41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327" y="638760"/>
            <a:ext cx="593386" cy="668576"/>
          </a:xfrm>
          <a:prstGeom prst="rect">
            <a:avLst/>
          </a:prstGeom>
          <a:ln w="12700">
            <a:miter lim="400000"/>
          </a:ln>
        </p:spPr>
      </p:pic>
      <p:pic>
        <p:nvPicPr>
          <p:cNvPr id="9" name="pasted-image.pdf">
            <a:extLst>
              <a:ext uri="{FF2B5EF4-FFF2-40B4-BE49-F238E27FC236}">
                <a16:creationId xmlns:a16="http://schemas.microsoft.com/office/drawing/2014/main" id="{1B2E2654-7E49-CB46-A2B9-C28D63DA26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8070" y="3267983"/>
            <a:ext cx="593386" cy="668576"/>
          </a:xfrm>
          <a:prstGeom prst="rect">
            <a:avLst/>
          </a:prstGeom>
          <a:ln w="12700">
            <a:miter lim="400000"/>
          </a:ln>
        </p:spPr>
      </p:pic>
    </p:spTree>
    <p:extLst>
      <p:ext uri="{BB962C8B-B14F-4D97-AF65-F5344CB8AC3E}">
        <p14:creationId xmlns:p14="http://schemas.microsoft.com/office/powerpoint/2010/main" val="84082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300"/>
                                  </p:stCondLst>
                                  <p:iterate>
                                    <p:tmAbs val="0"/>
                                  </p:iterate>
                                  <p:childTnLst>
                                    <p:set>
                                      <p:cBhvr>
                                        <p:cTn id="6" fill="hold"/>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50"/>
                            </p:stCondLst>
                            <p:childTnLst>
                              <p:par>
                                <p:cTn id="10" presetID="23" presetClass="entr" presetSubtype="16" fill="hold" grpId="0" nodeType="afterEffect">
                                  <p:stCondLst>
                                    <p:cond delay="300"/>
                                  </p:stCondLst>
                                  <p:iterate>
                                    <p:tmAbs val="0"/>
                                  </p:iterate>
                                  <p:childTnLst>
                                    <p:set>
                                      <p:cBhvr>
                                        <p:cTn id="11" fill="hold"/>
                                        <p:tgtEl>
                                          <p:spTgt spid="8"/>
                                        </p:tgtEl>
                                        <p:attrNameLst>
                                          <p:attrName>style.visibility</p:attrName>
                                        </p:attrNameLst>
                                      </p:cBhvr>
                                      <p:to>
                                        <p:strVal val="visible"/>
                                      </p:to>
                                    </p:set>
                                    <p:anim calcmode="lin" valueType="num">
                                      <p:cBhvr>
                                        <p:cTn id="12" dur="250" fill="hold"/>
                                        <p:tgtEl>
                                          <p:spTgt spid="8"/>
                                        </p:tgtEl>
                                        <p:attrNameLst>
                                          <p:attrName>ppt_w</p:attrName>
                                        </p:attrNameLst>
                                      </p:cBhvr>
                                      <p:tavLst>
                                        <p:tav tm="0">
                                          <p:val>
                                            <p:fltVal val="0"/>
                                          </p:val>
                                        </p:tav>
                                        <p:tav tm="100000">
                                          <p:val>
                                            <p:strVal val="#ppt_w"/>
                                          </p:val>
                                        </p:tav>
                                      </p:tavLst>
                                    </p:anim>
                                    <p:anim calcmode="lin" valueType="num">
                                      <p:cBhvr>
                                        <p:cTn id="13" dur="250" fill="hold"/>
                                        <p:tgtEl>
                                          <p:spTgt spid="8"/>
                                        </p:tgtEl>
                                        <p:attrNameLst>
                                          <p:attrName>ppt_h</p:attrName>
                                        </p:attrNameLst>
                                      </p:cBhvr>
                                      <p:tavLst>
                                        <p:tav tm="0">
                                          <p:val>
                                            <p:fltVal val="0"/>
                                          </p:val>
                                        </p:tav>
                                        <p:tav tm="100000">
                                          <p:val>
                                            <p:strVal val="#ppt_h"/>
                                          </p:val>
                                        </p:tav>
                                      </p:tavLst>
                                    </p:anim>
                                  </p:childTnLst>
                                </p:cTn>
                              </p:par>
                            </p:childTnLst>
                          </p:cTn>
                        </p:par>
                        <p:par>
                          <p:cTn id="14" fill="hold">
                            <p:stCondLst>
                              <p:cond delay="1100"/>
                            </p:stCondLst>
                            <p:childTnLst>
                              <p:par>
                                <p:cTn id="15" presetID="23" presetClass="entr" presetSubtype="16" fill="hold" grpId="0" nodeType="afterEffect">
                                  <p:stCondLst>
                                    <p:cond delay="0"/>
                                  </p:stCondLst>
                                  <p:iterate>
                                    <p:tmAbs val="0"/>
                                  </p:iterate>
                                  <p:childTnLst>
                                    <p:set>
                                      <p:cBhvr>
                                        <p:cTn id="16" fill="hold"/>
                                        <p:tgtEl>
                                          <p:spTgt spid="7"/>
                                        </p:tgtEl>
                                        <p:attrNameLst>
                                          <p:attrName>style.visibility</p:attrName>
                                        </p:attrNameLst>
                                      </p:cBhvr>
                                      <p:to>
                                        <p:strVal val="visible"/>
                                      </p:to>
                                    </p:set>
                                    <p:anim calcmode="lin" valueType="num">
                                      <p:cBhvr>
                                        <p:cTn id="17" dur="250" fill="hold"/>
                                        <p:tgtEl>
                                          <p:spTgt spid="7"/>
                                        </p:tgtEl>
                                        <p:attrNameLst>
                                          <p:attrName>ppt_w</p:attrName>
                                        </p:attrNameLst>
                                      </p:cBhvr>
                                      <p:tavLst>
                                        <p:tav tm="0">
                                          <p:val>
                                            <p:fltVal val="0"/>
                                          </p:val>
                                        </p:tav>
                                        <p:tav tm="100000">
                                          <p:val>
                                            <p:strVal val="#ppt_w"/>
                                          </p:val>
                                        </p:tav>
                                      </p:tavLst>
                                    </p:anim>
                                    <p:anim calcmode="lin" valueType="num">
                                      <p:cBhvr>
                                        <p:cTn id="18" dur="25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350"/>
                            </p:stCondLst>
                            <p:childTnLst>
                              <p:par>
                                <p:cTn id="20" presetID="23" presetClass="entr" presetSubtype="16" fill="hold" grpId="0" nodeType="afterEffect">
                                  <p:stCondLst>
                                    <p:cond delay="300"/>
                                  </p:stCondLst>
                                  <p:iterate>
                                    <p:tmAbs val="0"/>
                                  </p:iterate>
                                  <p:childTnLst>
                                    <p:set>
                                      <p:cBhvr>
                                        <p:cTn id="21" fill="hold"/>
                                        <p:tgtEl>
                                          <p:spTgt spid="9"/>
                                        </p:tgtEl>
                                        <p:attrNameLst>
                                          <p:attrName>style.visibility</p:attrName>
                                        </p:attrNameLst>
                                      </p:cBhvr>
                                      <p:to>
                                        <p:strVal val="visible"/>
                                      </p:to>
                                    </p:set>
                                    <p:anim calcmode="lin" valueType="num">
                                      <p:cBhvr>
                                        <p:cTn id="22" dur="250" fill="hold"/>
                                        <p:tgtEl>
                                          <p:spTgt spid="9"/>
                                        </p:tgtEl>
                                        <p:attrNameLst>
                                          <p:attrName>ppt_w</p:attrName>
                                        </p:attrNameLst>
                                      </p:cBhvr>
                                      <p:tavLst>
                                        <p:tav tm="0">
                                          <p:val>
                                            <p:fltVal val="0"/>
                                          </p:val>
                                        </p:tav>
                                        <p:tav tm="100000">
                                          <p:val>
                                            <p:strVal val="#ppt_w"/>
                                          </p:val>
                                        </p:tav>
                                      </p:tavLst>
                                    </p:anim>
                                    <p:anim calcmode="lin" valueType="num">
                                      <p:cBhvr>
                                        <p:cTn id="23" dur="25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df">
            <a:extLst>
              <a:ext uri="{FF2B5EF4-FFF2-40B4-BE49-F238E27FC236}">
                <a16:creationId xmlns:a16="http://schemas.microsoft.com/office/drawing/2014/main" id="{72B9C2A8-C092-9445-AF62-18B45686D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75307" y="1217160"/>
            <a:ext cx="593386" cy="668576"/>
          </a:xfrm>
          <a:prstGeom prst="rect">
            <a:avLst/>
          </a:prstGeom>
          <a:ln w="12700">
            <a:miter lim="400000"/>
          </a:ln>
        </p:spPr>
      </p:pic>
      <p:sp>
        <p:nvSpPr>
          <p:cNvPr id="5" name="TextBox 4">
            <a:extLst>
              <a:ext uri="{FF2B5EF4-FFF2-40B4-BE49-F238E27FC236}">
                <a16:creationId xmlns:a16="http://schemas.microsoft.com/office/drawing/2014/main" id="{E6238CF7-CC05-9740-840D-E7011E7B45D1}"/>
              </a:ext>
            </a:extLst>
          </p:cNvPr>
          <p:cNvSpPr txBox="1"/>
          <p:nvPr/>
        </p:nvSpPr>
        <p:spPr>
          <a:xfrm>
            <a:off x="1428213" y="2570207"/>
            <a:ext cx="5694188" cy="400110"/>
          </a:xfrm>
          <a:prstGeom prst="rect">
            <a:avLst/>
          </a:prstGeom>
          <a:noFill/>
        </p:spPr>
        <p:txBody>
          <a:bodyPr wrap="none" rtlCol="0">
            <a:spAutoFit/>
          </a:bodyPr>
          <a:lstStyle/>
          <a:p>
            <a:r>
              <a:rPr lang="en-US" sz="2000" dirty="0"/>
              <a:t>But soon you have many apps many instances…</a:t>
            </a:r>
          </a:p>
        </p:txBody>
      </p:sp>
      <p:pic>
        <p:nvPicPr>
          <p:cNvPr id="6" name="pasted-image.pdf">
            <a:extLst>
              <a:ext uri="{FF2B5EF4-FFF2-40B4-BE49-F238E27FC236}">
                <a16:creationId xmlns:a16="http://schemas.microsoft.com/office/drawing/2014/main" id="{600926DA-5B8F-A84A-9E18-F024BFA9EF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54965" y="1065416"/>
            <a:ext cx="593386" cy="668576"/>
          </a:xfrm>
          <a:prstGeom prst="rect">
            <a:avLst/>
          </a:prstGeom>
          <a:ln w="12700">
            <a:miter lim="400000"/>
          </a:ln>
        </p:spPr>
      </p:pic>
      <p:pic>
        <p:nvPicPr>
          <p:cNvPr id="7" name="pasted-image.pdf">
            <a:extLst>
              <a:ext uri="{FF2B5EF4-FFF2-40B4-BE49-F238E27FC236}">
                <a16:creationId xmlns:a16="http://schemas.microsoft.com/office/drawing/2014/main" id="{6988FA77-10F8-704F-8F07-602AFAB990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1007" y="1807563"/>
            <a:ext cx="593386" cy="668576"/>
          </a:xfrm>
          <a:prstGeom prst="rect">
            <a:avLst/>
          </a:prstGeom>
          <a:ln w="12700">
            <a:miter lim="400000"/>
          </a:ln>
        </p:spPr>
      </p:pic>
      <p:pic>
        <p:nvPicPr>
          <p:cNvPr id="8" name="pasted-image.pdf">
            <a:extLst>
              <a:ext uri="{FF2B5EF4-FFF2-40B4-BE49-F238E27FC236}">
                <a16:creationId xmlns:a16="http://schemas.microsoft.com/office/drawing/2014/main" id="{932F23CB-05E9-A74A-B07A-3E9DF2AB41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1327" y="638760"/>
            <a:ext cx="593386" cy="668576"/>
          </a:xfrm>
          <a:prstGeom prst="rect">
            <a:avLst/>
          </a:prstGeom>
          <a:ln w="12700">
            <a:miter lim="400000"/>
          </a:ln>
        </p:spPr>
      </p:pic>
      <p:pic>
        <p:nvPicPr>
          <p:cNvPr id="9" name="pasted-image.pdf">
            <a:extLst>
              <a:ext uri="{FF2B5EF4-FFF2-40B4-BE49-F238E27FC236}">
                <a16:creationId xmlns:a16="http://schemas.microsoft.com/office/drawing/2014/main" id="{1B2E2654-7E49-CB46-A2B9-C28D63DA26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8070" y="3267983"/>
            <a:ext cx="593386" cy="668576"/>
          </a:xfrm>
          <a:prstGeom prst="rect">
            <a:avLst/>
          </a:prstGeom>
          <a:ln w="12700">
            <a:miter lim="400000"/>
          </a:ln>
        </p:spPr>
      </p:pic>
      <p:pic>
        <p:nvPicPr>
          <p:cNvPr id="11" name="pasted-image.pdf">
            <a:extLst>
              <a:ext uri="{FF2B5EF4-FFF2-40B4-BE49-F238E27FC236}">
                <a16:creationId xmlns:a16="http://schemas.microsoft.com/office/drawing/2014/main" id="{78A47678-4792-2848-88D1-94EACD20F1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95152" y="1658861"/>
            <a:ext cx="593386" cy="668576"/>
          </a:xfrm>
          <a:prstGeom prst="rect">
            <a:avLst/>
          </a:prstGeom>
          <a:ln w="12700">
            <a:miter lim="400000"/>
          </a:ln>
        </p:spPr>
      </p:pic>
      <p:pic>
        <p:nvPicPr>
          <p:cNvPr id="12" name="pasted-image.pdf">
            <a:extLst>
              <a:ext uri="{FF2B5EF4-FFF2-40B4-BE49-F238E27FC236}">
                <a16:creationId xmlns:a16="http://schemas.microsoft.com/office/drawing/2014/main" id="{AD104951-8114-6347-ADDE-DFDEA87FA0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5248" y="769047"/>
            <a:ext cx="593386" cy="668576"/>
          </a:xfrm>
          <a:prstGeom prst="rect">
            <a:avLst/>
          </a:prstGeom>
          <a:ln w="12700">
            <a:miter lim="400000"/>
          </a:ln>
        </p:spPr>
      </p:pic>
      <p:pic>
        <p:nvPicPr>
          <p:cNvPr id="13" name="pasted-image.pdf">
            <a:extLst>
              <a:ext uri="{FF2B5EF4-FFF2-40B4-BE49-F238E27FC236}">
                <a16:creationId xmlns:a16="http://schemas.microsoft.com/office/drawing/2014/main" id="{837448E4-B7B2-BE4E-BA0D-C3840802BF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6836" y="396620"/>
            <a:ext cx="593386" cy="668576"/>
          </a:xfrm>
          <a:prstGeom prst="rect">
            <a:avLst/>
          </a:prstGeom>
          <a:ln w="12700">
            <a:miter lim="400000"/>
          </a:ln>
        </p:spPr>
      </p:pic>
      <p:pic>
        <p:nvPicPr>
          <p:cNvPr id="14" name="pasted-image.pdf">
            <a:extLst>
              <a:ext uri="{FF2B5EF4-FFF2-40B4-BE49-F238E27FC236}">
                <a16:creationId xmlns:a16="http://schemas.microsoft.com/office/drawing/2014/main" id="{6E4FCE7A-D6CB-7A4F-B9D3-17FC484C83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88379" y="1021796"/>
            <a:ext cx="593386" cy="668576"/>
          </a:xfrm>
          <a:prstGeom prst="rect">
            <a:avLst/>
          </a:prstGeom>
          <a:ln w="12700">
            <a:miter lim="400000"/>
          </a:ln>
        </p:spPr>
      </p:pic>
      <p:pic>
        <p:nvPicPr>
          <p:cNvPr id="15" name="pasted-image.pdf">
            <a:extLst>
              <a:ext uri="{FF2B5EF4-FFF2-40B4-BE49-F238E27FC236}">
                <a16:creationId xmlns:a16="http://schemas.microsoft.com/office/drawing/2014/main" id="{141A629E-F62C-A842-A5FA-70835547C1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7132" y="1870949"/>
            <a:ext cx="593386" cy="668576"/>
          </a:xfrm>
          <a:prstGeom prst="rect">
            <a:avLst/>
          </a:prstGeom>
          <a:ln w="12700">
            <a:miter lim="400000"/>
          </a:ln>
        </p:spPr>
      </p:pic>
      <p:pic>
        <p:nvPicPr>
          <p:cNvPr id="16" name="pasted-image.pdf">
            <a:extLst>
              <a:ext uri="{FF2B5EF4-FFF2-40B4-BE49-F238E27FC236}">
                <a16:creationId xmlns:a16="http://schemas.microsoft.com/office/drawing/2014/main" id="{DC470A23-6456-1049-9032-99276D45FB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50847" y="1658861"/>
            <a:ext cx="593386" cy="668576"/>
          </a:xfrm>
          <a:prstGeom prst="rect">
            <a:avLst/>
          </a:prstGeom>
          <a:ln w="12700">
            <a:miter lim="400000"/>
          </a:ln>
        </p:spPr>
      </p:pic>
      <p:pic>
        <p:nvPicPr>
          <p:cNvPr id="17" name="pasted-image.pdf">
            <a:extLst>
              <a:ext uri="{FF2B5EF4-FFF2-40B4-BE49-F238E27FC236}">
                <a16:creationId xmlns:a16="http://schemas.microsoft.com/office/drawing/2014/main" id="{E9A32B14-DA6E-9D40-8B84-F945A7857B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2611" y="1021796"/>
            <a:ext cx="593386" cy="668576"/>
          </a:xfrm>
          <a:prstGeom prst="rect">
            <a:avLst/>
          </a:prstGeom>
          <a:ln w="12700">
            <a:miter lim="400000"/>
          </a:ln>
        </p:spPr>
      </p:pic>
      <p:pic>
        <p:nvPicPr>
          <p:cNvPr id="18" name="pasted-image.pdf">
            <a:extLst>
              <a:ext uri="{FF2B5EF4-FFF2-40B4-BE49-F238E27FC236}">
                <a16:creationId xmlns:a16="http://schemas.microsoft.com/office/drawing/2014/main" id="{C396A68F-84DD-D347-8967-58C77AE512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6303" y="1021796"/>
            <a:ext cx="593386" cy="668576"/>
          </a:xfrm>
          <a:prstGeom prst="rect">
            <a:avLst/>
          </a:prstGeom>
          <a:ln w="12700">
            <a:miter lim="400000"/>
          </a:ln>
        </p:spPr>
      </p:pic>
      <p:pic>
        <p:nvPicPr>
          <p:cNvPr id="19" name="pasted-image.pdf">
            <a:extLst>
              <a:ext uri="{FF2B5EF4-FFF2-40B4-BE49-F238E27FC236}">
                <a16:creationId xmlns:a16="http://schemas.microsoft.com/office/drawing/2014/main" id="{1202E008-C54E-694A-9021-91035BB91E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2628" y="2371056"/>
            <a:ext cx="593386" cy="668576"/>
          </a:xfrm>
          <a:prstGeom prst="rect">
            <a:avLst/>
          </a:prstGeom>
          <a:ln w="12700">
            <a:miter lim="400000"/>
          </a:ln>
        </p:spPr>
      </p:pic>
      <p:pic>
        <p:nvPicPr>
          <p:cNvPr id="20" name="pasted-image.pdf">
            <a:extLst>
              <a:ext uri="{FF2B5EF4-FFF2-40B4-BE49-F238E27FC236}">
                <a16:creationId xmlns:a16="http://schemas.microsoft.com/office/drawing/2014/main" id="{A9DF33C5-64CA-8A45-A697-254C2AD723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462" y="3736951"/>
            <a:ext cx="593386" cy="668576"/>
          </a:xfrm>
          <a:prstGeom prst="rect">
            <a:avLst/>
          </a:prstGeom>
          <a:ln w="12700">
            <a:miter lim="400000"/>
          </a:ln>
        </p:spPr>
      </p:pic>
      <p:pic>
        <p:nvPicPr>
          <p:cNvPr id="21" name="pasted-image.pdf">
            <a:extLst>
              <a:ext uri="{FF2B5EF4-FFF2-40B4-BE49-F238E27FC236}">
                <a16:creationId xmlns:a16="http://schemas.microsoft.com/office/drawing/2014/main" id="{D700D681-2E17-9D4C-B722-AACB6361AC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7131" y="3746064"/>
            <a:ext cx="593386" cy="668576"/>
          </a:xfrm>
          <a:prstGeom prst="rect">
            <a:avLst/>
          </a:prstGeom>
          <a:ln w="12700">
            <a:miter lim="400000"/>
          </a:ln>
        </p:spPr>
      </p:pic>
      <p:pic>
        <p:nvPicPr>
          <p:cNvPr id="22" name="pasted-image.pdf">
            <a:extLst>
              <a:ext uri="{FF2B5EF4-FFF2-40B4-BE49-F238E27FC236}">
                <a16:creationId xmlns:a16="http://schemas.microsoft.com/office/drawing/2014/main" id="{BE908DB8-9A6D-7E44-B6B8-4EF1F231E3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019" y="3292678"/>
            <a:ext cx="593386" cy="668576"/>
          </a:xfrm>
          <a:prstGeom prst="rect">
            <a:avLst/>
          </a:prstGeom>
          <a:ln w="12700">
            <a:miter lim="400000"/>
          </a:ln>
        </p:spPr>
      </p:pic>
      <p:pic>
        <p:nvPicPr>
          <p:cNvPr id="23" name="pasted-image.pdf">
            <a:extLst>
              <a:ext uri="{FF2B5EF4-FFF2-40B4-BE49-F238E27FC236}">
                <a16:creationId xmlns:a16="http://schemas.microsoft.com/office/drawing/2014/main" id="{58D7931F-4BE8-6F4B-9782-AA40133AAF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3600" y="4094443"/>
            <a:ext cx="593386" cy="668576"/>
          </a:xfrm>
          <a:prstGeom prst="rect">
            <a:avLst/>
          </a:prstGeom>
          <a:ln w="12700">
            <a:miter lim="400000"/>
          </a:ln>
        </p:spPr>
      </p:pic>
      <p:pic>
        <p:nvPicPr>
          <p:cNvPr id="24" name="pasted-image.pdf">
            <a:extLst>
              <a:ext uri="{FF2B5EF4-FFF2-40B4-BE49-F238E27FC236}">
                <a16:creationId xmlns:a16="http://schemas.microsoft.com/office/drawing/2014/main" id="{2AFF6596-4F3F-0A45-BF3B-3648745916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6350" y="3615979"/>
            <a:ext cx="593386" cy="668576"/>
          </a:xfrm>
          <a:prstGeom prst="rect">
            <a:avLst/>
          </a:prstGeom>
          <a:ln w="12700">
            <a:miter lim="400000"/>
          </a:ln>
        </p:spPr>
      </p:pic>
      <p:pic>
        <p:nvPicPr>
          <p:cNvPr id="25" name="pasted-image.pdf">
            <a:extLst>
              <a:ext uri="{FF2B5EF4-FFF2-40B4-BE49-F238E27FC236}">
                <a16:creationId xmlns:a16="http://schemas.microsoft.com/office/drawing/2014/main" id="{E2FAA606-EBBD-4B49-9FE1-A018EDB712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95151" y="4353229"/>
            <a:ext cx="593386" cy="668576"/>
          </a:xfrm>
          <a:prstGeom prst="rect">
            <a:avLst/>
          </a:prstGeom>
          <a:ln w="12700">
            <a:miter lim="400000"/>
          </a:ln>
        </p:spPr>
      </p:pic>
      <p:pic>
        <p:nvPicPr>
          <p:cNvPr id="26" name="pasted-image.pdf">
            <a:extLst>
              <a:ext uri="{FF2B5EF4-FFF2-40B4-BE49-F238E27FC236}">
                <a16:creationId xmlns:a16="http://schemas.microsoft.com/office/drawing/2014/main" id="{072DB609-2484-3A4A-A3C3-8D8C1A3811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4884" y="3908790"/>
            <a:ext cx="593386" cy="668576"/>
          </a:xfrm>
          <a:prstGeom prst="rect">
            <a:avLst/>
          </a:prstGeom>
          <a:ln w="12700">
            <a:miter lim="400000"/>
          </a:ln>
        </p:spPr>
      </p:pic>
      <p:pic>
        <p:nvPicPr>
          <p:cNvPr id="27" name="pasted-image.pdf">
            <a:extLst>
              <a:ext uri="{FF2B5EF4-FFF2-40B4-BE49-F238E27FC236}">
                <a16:creationId xmlns:a16="http://schemas.microsoft.com/office/drawing/2014/main" id="{D341B79B-61E9-C140-8459-2EF59E05F7F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7070" y="3463040"/>
            <a:ext cx="593386" cy="668576"/>
          </a:xfrm>
          <a:prstGeom prst="rect">
            <a:avLst/>
          </a:prstGeom>
          <a:ln w="12700">
            <a:miter lim="400000"/>
          </a:ln>
        </p:spPr>
      </p:pic>
      <p:pic>
        <p:nvPicPr>
          <p:cNvPr id="28" name="pasted-image.pdf">
            <a:extLst>
              <a:ext uri="{FF2B5EF4-FFF2-40B4-BE49-F238E27FC236}">
                <a16:creationId xmlns:a16="http://schemas.microsoft.com/office/drawing/2014/main" id="{7AA5940E-12A9-EB44-82B3-3BF5E0BDB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7749" y="1955333"/>
            <a:ext cx="593386" cy="668576"/>
          </a:xfrm>
          <a:prstGeom prst="rect">
            <a:avLst/>
          </a:prstGeom>
          <a:ln w="12700">
            <a:miter lim="400000"/>
          </a:ln>
        </p:spPr>
      </p:pic>
      <p:pic>
        <p:nvPicPr>
          <p:cNvPr id="29" name="pasted-image.pdf">
            <a:extLst>
              <a:ext uri="{FF2B5EF4-FFF2-40B4-BE49-F238E27FC236}">
                <a16:creationId xmlns:a16="http://schemas.microsoft.com/office/drawing/2014/main" id="{288978FE-EB77-FC4A-AE3C-44D64AE066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9426" y="1964448"/>
            <a:ext cx="593386" cy="668576"/>
          </a:xfrm>
          <a:prstGeom prst="rect">
            <a:avLst/>
          </a:prstGeom>
          <a:ln w="12700">
            <a:miter lim="400000"/>
          </a:ln>
        </p:spPr>
      </p:pic>
      <p:pic>
        <p:nvPicPr>
          <p:cNvPr id="30" name="pasted-image.pdf">
            <a:extLst>
              <a:ext uri="{FF2B5EF4-FFF2-40B4-BE49-F238E27FC236}">
                <a16:creationId xmlns:a16="http://schemas.microsoft.com/office/drawing/2014/main" id="{B90F08B2-4A90-0F4E-AFF0-1DE9AC20A6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4314" y="3410191"/>
            <a:ext cx="593386" cy="668576"/>
          </a:xfrm>
          <a:prstGeom prst="rect">
            <a:avLst/>
          </a:prstGeom>
          <a:ln w="12700">
            <a:miter lim="400000"/>
          </a:ln>
        </p:spPr>
      </p:pic>
      <p:pic>
        <p:nvPicPr>
          <p:cNvPr id="31" name="pasted-image.pdf">
            <a:extLst>
              <a:ext uri="{FF2B5EF4-FFF2-40B4-BE49-F238E27FC236}">
                <a16:creationId xmlns:a16="http://schemas.microsoft.com/office/drawing/2014/main" id="{6CECB3BF-E0EE-B34A-9899-855802DE8A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83045" y="356409"/>
            <a:ext cx="593386" cy="668576"/>
          </a:xfrm>
          <a:prstGeom prst="rect">
            <a:avLst/>
          </a:prstGeom>
          <a:ln w="12700">
            <a:miter lim="400000"/>
          </a:ln>
        </p:spPr>
      </p:pic>
      <p:pic>
        <p:nvPicPr>
          <p:cNvPr id="32" name="pasted-image.pdf">
            <a:extLst>
              <a:ext uri="{FF2B5EF4-FFF2-40B4-BE49-F238E27FC236}">
                <a16:creationId xmlns:a16="http://schemas.microsoft.com/office/drawing/2014/main" id="{38BA4979-BD4A-9641-8FD4-6227614072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69643" y="1202373"/>
            <a:ext cx="593386" cy="668576"/>
          </a:xfrm>
          <a:prstGeom prst="rect">
            <a:avLst/>
          </a:prstGeom>
          <a:ln w="12700">
            <a:miter lim="400000"/>
          </a:ln>
        </p:spPr>
      </p:pic>
      <p:pic>
        <p:nvPicPr>
          <p:cNvPr id="33" name="pasted-image.pdf">
            <a:extLst>
              <a:ext uri="{FF2B5EF4-FFF2-40B4-BE49-F238E27FC236}">
                <a16:creationId xmlns:a16="http://schemas.microsoft.com/office/drawing/2014/main" id="{A18C8EE6-266F-8740-9E61-42B25A299B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77711" y="707915"/>
            <a:ext cx="593386" cy="668576"/>
          </a:xfrm>
          <a:prstGeom prst="rect">
            <a:avLst/>
          </a:prstGeom>
          <a:ln w="12700">
            <a:miter lim="400000"/>
          </a:ln>
        </p:spPr>
      </p:pic>
      <p:pic>
        <p:nvPicPr>
          <p:cNvPr id="34" name="pasted-image.pdf">
            <a:extLst>
              <a:ext uri="{FF2B5EF4-FFF2-40B4-BE49-F238E27FC236}">
                <a16:creationId xmlns:a16="http://schemas.microsoft.com/office/drawing/2014/main" id="{0E2DCE19-1586-EA41-8113-F91E72CD6F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75290" y="352625"/>
            <a:ext cx="593386" cy="668576"/>
          </a:xfrm>
          <a:prstGeom prst="rect">
            <a:avLst/>
          </a:prstGeom>
          <a:ln w="12700">
            <a:miter lim="400000"/>
          </a:ln>
        </p:spPr>
      </p:pic>
      <p:pic>
        <p:nvPicPr>
          <p:cNvPr id="35" name="pasted-image.pdf">
            <a:extLst>
              <a:ext uri="{FF2B5EF4-FFF2-40B4-BE49-F238E27FC236}">
                <a16:creationId xmlns:a16="http://schemas.microsoft.com/office/drawing/2014/main" id="{90996C36-1E9E-D14E-8928-D1A77D935C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28682" y="3784310"/>
            <a:ext cx="593386" cy="668576"/>
          </a:xfrm>
          <a:prstGeom prst="rect">
            <a:avLst/>
          </a:prstGeom>
          <a:ln w="12700">
            <a:miter lim="400000"/>
          </a:ln>
        </p:spPr>
      </p:pic>
      <p:pic>
        <p:nvPicPr>
          <p:cNvPr id="36" name="pasted-image.pdf">
            <a:extLst>
              <a:ext uri="{FF2B5EF4-FFF2-40B4-BE49-F238E27FC236}">
                <a16:creationId xmlns:a16="http://schemas.microsoft.com/office/drawing/2014/main" id="{18B5B7A0-6AFC-9E4F-9209-DBBA589EF3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1203" y="4275612"/>
            <a:ext cx="593386" cy="668576"/>
          </a:xfrm>
          <a:prstGeom prst="rect">
            <a:avLst/>
          </a:prstGeom>
          <a:ln w="12700">
            <a:miter lim="400000"/>
          </a:ln>
        </p:spPr>
      </p:pic>
      <p:pic>
        <p:nvPicPr>
          <p:cNvPr id="37" name="pasted-image.pdf">
            <a:extLst>
              <a:ext uri="{FF2B5EF4-FFF2-40B4-BE49-F238E27FC236}">
                <a16:creationId xmlns:a16="http://schemas.microsoft.com/office/drawing/2014/main" id="{9F04E5A9-6B1C-5F40-95C6-73CD882AE6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89916" y="4293639"/>
            <a:ext cx="593386" cy="668576"/>
          </a:xfrm>
          <a:prstGeom prst="rect">
            <a:avLst/>
          </a:prstGeom>
          <a:ln w="12700">
            <a:miter lim="400000"/>
          </a:ln>
        </p:spPr>
      </p:pic>
      <p:pic>
        <p:nvPicPr>
          <p:cNvPr id="38" name="pasted-image.pdf">
            <a:extLst>
              <a:ext uri="{FF2B5EF4-FFF2-40B4-BE49-F238E27FC236}">
                <a16:creationId xmlns:a16="http://schemas.microsoft.com/office/drawing/2014/main" id="{360B9440-E503-9749-82EB-EB59EE222D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5970" y="3999705"/>
            <a:ext cx="593386" cy="668576"/>
          </a:xfrm>
          <a:prstGeom prst="rect">
            <a:avLst/>
          </a:prstGeom>
          <a:ln w="12700">
            <a:miter lim="400000"/>
          </a:ln>
        </p:spPr>
      </p:pic>
      <p:pic>
        <p:nvPicPr>
          <p:cNvPr id="39" name="pasted-image.pdf">
            <a:extLst>
              <a:ext uri="{FF2B5EF4-FFF2-40B4-BE49-F238E27FC236}">
                <a16:creationId xmlns:a16="http://schemas.microsoft.com/office/drawing/2014/main" id="{E30FF5C0-7597-AB44-B26C-7391FEB353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5495" y="3568913"/>
            <a:ext cx="593386" cy="668576"/>
          </a:xfrm>
          <a:prstGeom prst="rect">
            <a:avLst/>
          </a:prstGeom>
          <a:ln w="12700">
            <a:miter lim="400000"/>
          </a:ln>
        </p:spPr>
      </p:pic>
      <p:pic>
        <p:nvPicPr>
          <p:cNvPr id="40" name="pasted-image.pdf">
            <a:extLst>
              <a:ext uri="{FF2B5EF4-FFF2-40B4-BE49-F238E27FC236}">
                <a16:creationId xmlns:a16="http://schemas.microsoft.com/office/drawing/2014/main" id="{78FC0912-EF05-AE4A-9A4E-5F08B8C3EC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1276" y="2207804"/>
            <a:ext cx="593386" cy="668576"/>
          </a:xfrm>
          <a:prstGeom prst="rect">
            <a:avLst/>
          </a:prstGeom>
          <a:ln w="12700">
            <a:miter lim="400000"/>
          </a:ln>
        </p:spPr>
      </p:pic>
      <p:pic>
        <p:nvPicPr>
          <p:cNvPr id="41" name="pasted-image.pdf">
            <a:extLst>
              <a:ext uri="{FF2B5EF4-FFF2-40B4-BE49-F238E27FC236}">
                <a16:creationId xmlns:a16="http://schemas.microsoft.com/office/drawing/2014/main" id="{33D62300-090C-1140-9383-D735B70AC0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9299" y="2207804"/>
            <a:ext cx="593386" cy="668576"/>
          </a:xfrm>
          <a:prstGeom prst="rect">
            <a:avLst/>
          </a:prstGeom>
          <a:ln w="12700">
            <a:miter lim="400000"/>
          </a:ln>
        </p:spPr>
      </p:pic>
      <p:pic>
        <p:nvPicPr>
          <p:cNvPr id="42" name="pasted-image.pdf">
            <a:extLst>
              <a:ext uri="{FF2B5EF4-FFF2-40B4-BE49-F238E27FC236}">
                <a16:creationId xmlns:a16="http://schemas.microsoft.com/office/drawing/2014/main" id="{AAF0E9C4-239F-D642-9AE5-3B38F79887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62120" y="707915"/>
            <a:ext cx="593386" cy="668576"/>
          </a:xfrm>
          <a:prstGeom prst="rect">
            <a:avLst/>
          </a:prstGeom>
          <a:ln w="12700">
            <a:miter lim="400000"/>
          </a:ln>
        </p:spPr>
      </p:pic>
      <p:pic>
        <p:nvPicPr>
          <p:cNvPr id="43" name="pasted-image.pdf">
            <a:extLst>
              <a:ext uri="{FF2B5EF4-FFF2-40B4-BE49-F238E27FC236}">
                <a16:creationId xmlns:a16="http://schemas.microsoft.com/office/drawing/2014/main" id="{BF4380D2-55F7-5D42-B45D-B733B8FF3A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0922" y="707915"/>
            <a:ext cx="593386" cy="668576"/>
          </a:xfrm>
          <a:prstGeom prst="rect">
            <a:avLst/>
          </a:prstGeom>
          <a:ln w="12700">
            <a:miter lim="400000"/>
          </a:ln>
        </p:spPr>
      </p:pic>
      <p:pic>
        <p:nvPicPr>
          <p:cNvPr id="44" name="pasted-image.pdf">
            <a:extLst>
              <a:ext uri="{FF2B5EF4-FFF2-40B4-BE49-F238E27FC236}">
                <a16:creationId xmlns:a16="http://schemas.microsoft.com/office/drawing/2014/main" id="{C1B8B50D-112A-014D-9ECC-00291D5F29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6521" y="2512467"/>
            <a:ext cx="593386" cy="668576"/>
          </a:xfrm>
          <a:prstGeom prst="rect">
            <a:avLst/>
          </a:prstGeom>
          <a:ln w="12700">
            <a:miter lim="400000"/>
          </a:ln>
        </p:spPr>
      </p:pic>
      <p:pic>
        <p:nvPicPr>
          <p:cNvPr id="45" name="pasted-image.pdf">
            <a:extLst>
              <a:ext uri="{FF2B5EF4-FFF2-40B4-BE49-F238E27FC236}">
                <a16:creationId xmlns:a16="http://schemas.microsoft.com/office/drawing/2014/main" id="{D0E1BCB2-3BC8-8247-A786-827A3C1E6E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0922" y="2988020"/>
            <a:ext cx="593386" cy="668576"/>
          </a:xfrm>
          <a:prstGeom prst="rect">
            <a:avLst/>
          </a:prstGeom>
          <a:ln w="12700">
            <a:miter lim="400000"/>
          </a:ln>
        </p:spPr>
      </p:pic>
      <p:pic>
        <p:nvPicPr>
          <p:cNvPr id="46" name="pasted-image.pdf">
            <a:extLst>
              <a:ext uri="{FF2B5EF4-FFF2-40B4-BE49-F238E27FC236}">
                <a16:creationId xmlns:a16="http://schemas.microsoft.com/office/drawing/2014/main" id="{7174E594-5D9B-7147-B8F3-57E1E399E1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83045" y="1658861"/>
            <a:ext cx="593386" cy="668576"/>
          </a:xfrm>
          <a:prstGeom prst="rect">
            <a:avLst/>
          </a:prstGeom>
          <a:ln w="12700">
            <a:miter lim="400000"/>
          </a:ln>
        </p:spPr>
      </p:pic>
      <p:pic>
        <p:nvPicPr>
          <p:cNvPr id="47" name="pasted-image.pdf">
            <a:extLst>
              <a:ext uri="{FF2B5EF4-FFF2-40B4-BE49-F238E27FC236}">
                <a16:creationId xmlns:a16="http://schemas.microsoft.com/office/drawing/2014/main" id="{6614E6CD-9A4F-724B-B5C5-2A7A7F8BE8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41426" y="2939714"/>
            <a:ext cx="593386" cy="668576"/>
          </a:xfrm>
          <a:prstGeom prst="rect">
            <a:avLst/>
          </a:prstGeom>
          <a:ln w="12700">
            <a:miter lim="400000"/>
          </a:ln>
        </p:spPr>
      </p:pic>
      <p:pic>
        <p:nvPicPr>
          <p:cNvPr id="48" name="pasted-image.pdf">
            <a:extLst>
              <a:ext uri="{FF2B5EF4-FFF2-40B4-BE49-F238E27FC236}">
                <a16:creationId xmlns:a16="http://schemas.microsoft.com/office/drawing/2014/main" id="{2E66EA97-533C-464A-93EA-B7939F9D74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5951" y="1228674"/>
            <a:ext cx="593386" cy="668576"/>
          </a:xfrm>
          <a:prstGeom prst="rect">
            <a:avLst/>
          </a:prstGeom>
          <a:ln w="12700">
            <a:miter lim="400000"/>
          </a:ln>
        </p:spPr>
      </p:pic>
      <p:pic>
        <p:nvPicPr>
          <p:cNvPr id="49" name="pasted-image.pdf">
            <a:extLst>
              <a:ext uri="{FF2B5EF4-FFF2-40B4-BE49-F238E27FC236}">
                <a16:creationId xmlns:a16="http://schemas.microsoft.com/office/drawing/2014/main" id="{835B3163-F8AD-834C-B531-8608002BCA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019" y="4113542"/>
            <a:ext cx="593386" cy="668576"/>
          </a:xfrm>
          <a:prstGeom prst="rect">
            <a:avLst/>
          </a:prstGeom>
          <a:ln w="12700">
            <a:miter lim="400000"/>
          </a:ln>
        </p:spPr>
      </p:pic>
      <p:sp>
        <p:nvSpPr>
          <p:cNvPr id="50" name="Slide Number Placeholder 2">
            <a:extLst>
              <a:ext uri="{FF2B5EF4-FFF2-40B4-BE49-F238E27FC236}">
                <a16:creationId xmlns:a16="http://schemas.microsoft.com/office/drawing/2014/main" id="{057CF60C-B199-C745-A692-372B58B92A0D}"/>
              </a:ext>
            </a:extLst>
          </p:cNvPr>
          <p:cNvSpPr txBox="1">
            <a:spLocks/>
          </p:cNvSpPr>
          <p:nvPr/>
        </p:nvSpPr>
        <p:spPr>
          <a:xfrm>
            <a:off x="6858000" y="4826480"/>
            <a:ext cx="2057400" cy="1371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fld id="{A6CADBCB-90C9-40AA-B762-FAACEAF55A59}" type="slidenum">
              <a:rPr lang="en-US" smtClean="0"/>
              <a:pPr>
                <a:defRPr/>
              </a:pPr>
              <a:t>4</a:t>
            </a:fld>
            <a:endParaRPr lang="en-US" dirty="0"/>
          </a:p>
        </p:txBody>
      </p:sp>
    </p:spTree>
    <p:extLst>
      <p:ext uri="{BB962C8B-B14F-4D97-AF65-F5344CB8AC3E}">
        <p14:creationId xmlns:p14="http://schemas.microsoft.com/office/powerpoint/2010/main" val="6633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300"/>
                                  </p:stCondLst>
                                  <p:iterate>
                                    <p:tmAbs val="0"/>
                                  </p:iterate>
                                  <p:childTnLst>
                                    <p:set>
                                      <p:cBhvr>
                                        <p:cTn id="6" fill="hold"/>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50"/>
                            </p:stCondLst>
                            <p:childTnLst>
                              <p:par>
                                <p:cTn id="10" presetID="23" presetClass="entr" presetSubtype="16" fill="hold" grpId="0" nodeType="afterEffect">
                                  <p:stCondLst>
                                    <p:cond delay="300"/>
                                  </p:stCondLst>
                                  <p:iterate>
                                    <p:tmAbs val="0"/>
                                  </p:iterate>
                                  <p:childTnLst>
                                    <p:set>
                                      <p:cBhvr>
                                        <p:cTn id="11" fill="hold"/>
                                        <p:tgtEl>
                                          <p:spTgt spid="8"/>
                                        </p:tgtEl>
                                        <p:attrNameLst>
                                          <p:attrName>style.visibility</p:attrName>
                                        </p:attrNameLst>
                                      </p:cBhvr>
                                      <p:to>
                                        <p:strVal val="visible"/>
                                      </p:to>
                                    </p:set>
                                    <p:anim calcmode="lin" valueType="num">
                                      <p:cBhvr>
                                        <p:cTn id="12" dur="250" fill="hold"/>
                                        <p:tgtEl>
                                          <p:spTgt spid="8"/>
                                        </p:tgtEl>
                                        <p:attrNameLst>
                                          <p:attrName>ppt_w</p:attrName>
                                        </p:attrNameLst>
                                      </p:cBhvr>
                                      <p:tavLst>
                                        <p:tav tm="0">
                                          <p:val>
                                            <p:fltVal val="0"/>
                                          </p:val>
                                        </p:tav>
                                        <p:tav tm="100000">
                                          <p:val>
                                            <p:strVal val="#ppt_w"/>
                                          </p:val>
                                        </p:tav>
                                      </p:tavLst>
                                    </p:anim>
                                    <p:anim calcmode="lin" valueType="num">
                                      <p:cBhvr>
                                        <p:cTn id="13" dur="250" fill="hold"/>
                                        <p:tgtEl>
                                          <p:spTgt spid="8"/>
                                        </p:tgtEl>
                                        <p:attrNameLst>
                                          <p:attrName>ppt_h</p:attrName>
                                        </p:attrNameLst>
                                      </p:cBhvr>
                                      <p:tavLst>
                                        <p:tav tm="0">
                                          <p:val>
                                            <p:fltVal val="0"/>
                                          </p:val>
                                        </p:tav>
                                        <p:tav tm="100000">
                                          <p:val>
                                            <p:strVal val="#ppt_h"/>
                                          </p:val>
                                        </p:tav>
                                      </p:tavLst>
                                    </p:anim>
                                  </p:childTnLst>
                                </p:cTn>
                              </p:par>
                            </p:childTnLst>
                          </p:cTn>
                        </p:par>
                        <p:par>
                          <p:cTn id="14" fill="hold">
                            <p:stCondLst>
                              <p:cond delay="1100"/>
                            </p:stCondLst>
                            <p:childTnLst>
                              <p:par>
                                <p:cTn id="15" presetID="23" presetClass="entr" presetSubtype="16" fill="hold" grpId="0" nodeType="afterEffect">
                                  <p:stCondLst>
                                    <p:cond delay="0"/>
                                  </p:stCondLst>
                                  <p:iterate>
                                    <p:tmAbs val="0"/>
                                  </p:iterate>
                                  <p:childTnLst>
                                    <p:set>
                                      <p:cBhvr>
                                        <p:cTn id="16" fill="hold"/>
                                        <p:tgtEl>
                                          <p:spTgt spid="7"/>
                                        </p:tgtEl>
                                        <p:attrNameLst>
                                          <p:attrName>style.visibility</p:attrName>
                                        </p:attrNameLst>
                                      </p:cBhvr>
                                      <p:to>
                                        <p:strVal val="visible"/>
                                      </p:to>
                                    </p:set>
                                    <p:anim calcmode="lin" valueType="num">
                                      <p:cBhvr>
                                        <p:cTn id="17" dur="250" fill="hold"/>
                                        <p:tgtEl>
                                          <p:spTgt spid="7"/>
                                        </p:tgtEl>
                                        <p:attrNameLst>
                                          <p:attrName>ppt_w</p:attrName>
                                        </p:attrNameLst>
                                      </p:cBhvr>
                                      <p:tavLst>
                                        <p:tav tm="0">
                                          <p:val>
                                            <p:fltVal val="0"/>
                                          </p:val>
                                        </p:tav>
                                        <p:tav tm="100000">
                                          <p:val>
                                            <p:strVal val="#ppt_w"/>
                                          </p:val>
                                        </p:tav>
                                      </p:tavLst>
                                    </p:anim>
                                    <p:anim calcmode="lin" valueType="num">
                                      <p:cBhvr>
                                        <p:cTn id="18" dur="25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350"/>
                            </p:stCondLst>
                            <p:childTnLst>
                              <p:par>
                                <p:cTn id="20" presetID="23" presetClass="entr" presetSubtype="16" fill="hold" grpId="0" nodeType="afterEffect">
                                  <p:stCondLst>
                                    <p:cond delay="300"/>
                                  </p:stCondLst>
                                  <p:iterate>
                                    <p:tmAbs val="0"/>
                                  </p:iterate>
                                  <p:childTnLst>
                                    <p:set>
                                      <p:cBhvr>
                                        <p:cTn id="21" fill="hold"/>
                                        <p:tgtEl>
                                          <p:spTgt spid="9"/>
                                        </p:tgtEl>
                                        <p:attrNameLst>
                                          <p:attrName>style.visibility</p:attrName>
                                        </p:attrNameLst>
                                      </p:cBhvr>
                                      <p:to>
                                        <p:strVal val="visible"/>
                                      </p:to>
                                    </p:set>
                                    <p:anim calcmode="lin" valueType="num">
                                      <p:cBhvr>
                                        <p:cTn id="22" dur="250" fill="hold"/>
                                        <p:tgtEl>
                                          <p:spTgt spid="9"/>
                                        </p:tgtEl>
                                        <p:attrNameLst>
                                          <p:attrName>ppt_w</p:attrName>
                                        </p:attrNameLst>
                                      </p:cBhvr>
                                      <p:tavLst>
                                        <p:tav tm="0">
                                          <p:val>
                                            <p:fltVal val="0"/>
                                          </p:val>
                                        </p:tav>
                                        <p:tav tm="100000">
                                          <p:val>
                                            <p:strVal val="#ppt_w"/>
                                          </p:val>
                                        </p:tav>
                                      </p:tavLst>
                                    </p:anim>
                                    <p:anim calcmode="lin" valueType="num">
                                      <p:cBhvr>
                                        <p:cTn id="23" dur="250" fill="hold"/>
                                        <p:tgtEl>
                                          <p:spTgt spid="9"/>
                                        </p:tgtEl>
                                        <p:attrNameLst>
                                          <p:attrName>ppt_h</p:attrName>
                                        </p:attrNameLst>
                                      </p:cBhvr>
                                      <p:tavLst>
                                        <p:tav tm="0">
                                          <p:val>
                                            <p:fltVal val="0"/>
                                          </p:val>
                                        </p:tav>
                                        <p:tav tm="100000">
                                          <p:val>
                                            <p:strVal val="#ppt_h"/>
                                          </p:val>
                                        </p:tav>
                                      </p:tavLst>
                                    </p:anim>
                                  </p:childTnLst>
                                </p:cTn>
                              </p:par>
                            </p:childTnLst>
                          </p:cTn>
                        </p:par>
                        <p:par>
                          <p:cTn id="24" fill="hold">
                            <p:stCondLst>
                              <p:cond delay="1900"/>
                            </p:stCondLst>
                            <p:childTnLst>
                              <p:par>
                                <p:cTn id="25" presetID="23" presetClass="entr" presetSubtype="16" fill="hold" grpId="0" nodeType="afterEffect">
                                  <p:stCondLst>
                                    <p:cond delay="10"/>
                                  </p:stCondLst>
                                  <p:iterate>
                                    <p:tmAbs val="0"/>
                                  </p:iterate>
                                  <p:childTnLst>
                                    <p:set>
                                      <p:cBhvr>
                                        <p:cTn id="26" fill="hold"/>
                                        <p:tgtEl>
                                          <p:spTgt spid="34"/>
                                        </p:tgtEl>
                                        <p:attrNameLst>
                                          <p:attrName>style.visibility</p:attrName>
                                        </p:attrNameLst>
                                      </p:cBhvr>
                                      <p:to>
                                        <p:strVal val="visible"/>
                                      </p:to>
                                    </p:set>
                                    <p:anim calcmode="lin" valueType="num">
                                      <p:cBhvr>
                                        <p:cTn id="27" dur="30" fill="hold"/>
                                        <p:tgtEl>
                                          <p:spTgt spid="34"/>
                                        </p:tgtEl>
                                        <p:attrNameLst>
                                          <p:attrName>ppt_w</p:attrName>
                                        </p:attrNameLst>
                                      </p:cBhvr>
                                      <p:tavLst>
                                        <p:tav tm="0">
                                          <p:val>
                                            <p:fltVal val="0"/>
                                          </p:val>
                                        </p:tav>
                                        <p:tav tm="100000">
                                          <p:val>
                                            <p:strVal val="#ppt_w"/>
                                          </p:val>
                                        </p:tav>
                                      </p:tavLst>
                                    </p:anim>
                                    <p:anim calcmode="lin" valueType="num">
                                      <p:cBhvr>
                                        <p:cTn id="28" dur="30" fill="hold"/>
                                        <p:tgtEl>
                                          <p:spTgt spid="34"/>
                                        </p:tgtEl>
                                        <p:attrNameLst>
                                          <p:attrName>ppt_h</p:attrName>
                                        </p:attrNameLst>
                                      </p:cBhvr>
                                      <p:tavLst>
                                        <p:tav tm="0">
                                          <p:val>
                                            <p:fltVal val="0"/>
                                          </p:val>
                                        </p:tav>
                                        <p:tav tm="100000">
                                          <p:val>
                                            <p:strVal val="#ppt_h"/>
                                          </p:val>
                                        </p:tav>
                                      </p:tavLst>
                                    </p:anim>
                                  </p:childTnLst>
                                </p:cTn>
                              </p:par>
                            </p:childTnLst>
                          </p:cTn>
                        </p:par>
                        <p:par>
                          <p:cTn id="29" fill="hold">
                            <p:stCondLst>
                              <p:cond delay="1940"/>
                            </p:stCondLst>
                            <p:childTnLst>
                              <p:par>
                                <p:cTn id="30" presetID="23" presetClass="entr" presetSubtype="16" fill="hold" grpId="0" nodeType="afterEffect">
                                  <p:stCondLst>
                                    <p:cond delay="10"/>
                                  </p:stCondLst>
                                  <p:iterate>
                                    <p:tmAbs val="0"/>
                                  </p:iterate>
                                  <p:childTnLst>
                                    <p:set>
                                      <p:cBhvr>
                                        <p:cTn id="31" fill="hold"/>
                                        <p:tgtEl>
                                          <p:spTgt spid="13"/>
                                        </p:tgtEl>
                                        <p:attrNameLst>
                                          <p:attrName>style.visibility</p:attrName>
                                        </p:attrNameLst>
                                      </p:cBhvr>
                                      <p:to>
                                        <p:strVal val="visible"/>
                                      </p:to>
                                    </p:set>
                                    <p:anim calcmode="lin" valueType="num">
                                      <p:cBhvr>
                                        <p:cTn id="32" dur="30" fill="hold"/>
                                        <p:tgtEl>
                                          <p:spTgt spid="13"/>
                                        </p:tgtEl>
                                        <p:attrNameLst>
                                          <p:attrName>ppt_w</p:attrName>
                                        </p:attrNameLst>
                                      </p:cBhvr>
                                      <p:tavLst>
                                        <p:tav tm="0">
                                          <p:val>
                                            <p:fltVal val="0"/>
                                          </p:val>
                                        </p:tav>
                                        <p:tav tm="100000">
                                          <p:val>
                                            <p:strVal val="#ppt_w"/>
                                          </p:val>
                                        </p:tav>
                                      </p:tavLst>
                                    </p:anim>
                                    <p:anim calcmode="lin" valueType="num">
                                      <p:cBhvr>
                                        <p:cTn id="33" dur="30" fill="hold"/>
                                        <p:tgtEl>
                                          <p:spTgt spid="13"/>
                                        </p:tgtEl>
                                        <p:attrNameLst>
                                          <p:attrName>ppt_h</p:attrName>
                                        </p:attrNameLst>
                                      </p:cBhvr>
                                      <p:tavLst>
                                        <p:tav tm="0">
                                          <p:val>
                                            <p:fltVal val="0"/>
                                          </p:val>
                                        </p:tav>
                                        <p:tav tm="100000">
                                          <p:val>
                                            <p:strVal val="#ppt_h"/>
                                          </p:val>
                                        </p:tav>
                                      </p:tavLst>
                                    </p:anim>
                                  </p:childTnLst>
                                </p:cTn>
                              </p:par>
                            </p:childTnLst>
                          </p:cTn>
                        </p:par>
                        <p:par>
                          <p:cTn id="34" fill="hold">
                            <p:stCondLst>
                              <p:cond delay="1980"/>
                            </p:stCondLst>
                            <p:childTnLst>
                              <p:par>
                                <p:cTn id="35" presetID="23" presetClass="entr" presetSubtype="16" fill="hold" grpId="0" nodeType="afterEffect">
                                  <p:stCondLst>
                                    <p:cond delay="10"/>
                                  </p:stCondLst>
                                  <p:iterate>
                                    <p:tmAbs val="0"/>
                                  </p:iterate>
                                  <p:childTnLst>
                                    <p:set>
                                      <p:cBhvr>
                                        <p:cTn id="36" fill="hold"/>
                                        <p:tgtEl>
                                          <p:spTgt spid="31"/>
                                        </p:tgtEl>
                                        <p:attrNameLst>
                                          <p:attrName>style.visibility</p:attrName>
                                        </p:attrNameLst>
                                      </p:cBhvr>
                                      <p:to>
                                        <p:strVal val="visible"/>
                                      </p:to>
                                    </p:set>
                                    <p:anim calcmode="lin" valueType="num">
                                      <p:cBhvr>
                                        <p:cTn id="37" dur="30" fill="hold"/>
                                        <p:tgtEl>
                                          <p:spTgt spid="31"/>
                                        </p:tgtEl>
                                        <p:attrNameLst>
                                          <p:attrName>ppt_w</p:attrName>
                                        </p:attrNameLst>
                                      </p:cBhvr>
                                      <p:tavLst>
                                        <p:tav tm="0">
                                          <p:val>
                                            <p:fltVal val="0"/>
                                          </p:val>
                                        </p:tav>
                                        <p:tav tm="100000">
                                          <p:val>
                                            <p:strVal val="#ppt_w"/>
                                          </p:val>
                                        </p:tav>
                                      </p:tavLst>
                                    </p:anim>
                                    <p:anim calcmode="lin" valueType="num">
                                      <p:cBhvr>
                                        <p:cTn id="38" dur="30" fill="hold"/>
                                        <p:tgtEl>
                                          <p:spTgt spid="31"/>
                                        </p:tgtEl>
                                        <p:attrNameLst>
                                          <p:attrName>ppt_h</p:attrName>
                                        </p:attrNameLst>
                                      </p:cBhvr>
                                      <p:tavLst>
                                        <p:tav tm="0">
                                          <p:val>
                                            <p:fltVal val="0"/>
                                          </p:val>
                                        </p:tav>
                                        <p:tav tm="100000">
                                          <p:val>
                                            <p:strVal val="#ppt_h"/>
                                          </p:val>
                                        </p:tav>
                                      </p:tavLst>
                                    </p:anim>
                                  </p:childTnLst>
                                </p:cTn>
                              </p:par>
                            </p:childTnLst>
                          </p:cTn>
                        </p:par>
                        <p:par>
                          <p:cTn id="39" fill="hold">
                            <p:stCondLst>
                              <p:cond delay="2020"/>
                            </p:stCondLst>
                            <p:childTnLst>
                              <p:par>
                                <p:cTn id="40" presetID="23" presetClass="entr" presetSubtype="16" fill="hold" grpId="0" nodeType="afterEffect">
                                  <p:stCondLst>
                                    <p:cond delay="10"/>
                                  </p:stCondLst>
                                  <p:iterate>
                                    <p:tmAbs val="0"/>
                                  </p:iterate>
                                  <p:childTnLst>
                                    <p:set>
                                      <p:cBhvr>
                                        <p:cTn id="41" fill="hold"/>
                                        <p:tgtEl>
                                          <p:spTgt spid="33"/>
                                        </p:tgtEl>
                                        <p:attrNameLst>
                                          <p:attrName>style.visibility</p:attrName>
                                        </p:attrNameLst>
                                      </p:cBhvr>
                                      <p:to>
                                        <p:strVal val="visible"/>
                                      </p:to>
                                    </p:set>
                                    <p:anim calcmode="lin" valueType="num">
                                      <p:cBhvr>
                                        <p:cTn id="42" dur="30" fill="hold"/>
                                        <p:tgtEl>
                                          <p:spTgt spid="33"/>
                                        </p:tgtEl>
                                        <p:attrNameLst>
                                          <p:attrName>ppt_w</p:attrName>
                                        </p:attrNameLst>
                                      </p:cBhvr>
                                      <p:tavLst>
                                        <p:tav tm="0">
                                          <p:val>
                                            <p:fltVal val="0"/>
                                          </p:val>
                                        </p:tav>
                                        <p:tav tm="100000">
                                          <p:val>
                                            <p:strVal val="#ppt_w"/>
                                          </p:val>
                                        </p:tav>
                                      </p:tavLst>
                                    </p:anim>
                                    <p:anim calcmode="lin" valueType="num">
                                      <p:cBhvr>
                                        <p:cTn id="43" dur="30" fill="hold"/>
                                        <p:tgtEl>
                                          <p:spTgt spid="33"/>
                                        </p:tgtEl>
                                        <p:attrNameLst>
                                          <p:attrName>ppt_h</p:attrName>
                                        </p:attrNameLst>
                                      </p:cBhvr>
                                      <p:tavLst>
                                        <p:tav tm="0">
                                          <p:val>
                                            <p:fltVal val="0"/>
                                          </p:val>
                                        </p:tav>
                                        <p:tav tm="100000">
                                          <p:val>
                                            <p:strVal val="#ppt_h"/>
                                          </p:val>
                                        </p:tav>
                                      </p:tavLst>
                                    </p:anim>
                                  </p:childTnLst>
                                </p:cTn>
                              </p:par>
                            </p:childTnLst>
                          </p:cTn>
                        </p:par>
                        <p:par>
                          <p:cTn id="44" fill="hold">
                            <p:stCondLst>
                              <p:cond delay="2060"/>
                            </p:stCondLst>
                            <p:childTnLst>
                              <p:par>
                                <p:cTn id="45" presetID="23" presetClass="entr" presetSubtype="16" fill="hold" grpId="0" nodeType="afterEffect">
                                  <p:stCondLst>
                                    <p:cond delay="10"/>
                                  </p:stCondLst>
                                  <p:iterate>
                                    <p:tmAbs val="0"/>
                                  </p:iterate>
                                  <p:childTnLst>
                                    <p:set>
                                      <p:cBhvr>
                                        <p:cTn id="46" fill="hold"/>
                                        <p:tgtEl>
                                          <p:spTgt spid="42"/>
                                        </p:tgtEl>
                                        <p:attrNameLst>
                                          <p:attrName>style.visibility</p:attrName>
                                        </p:attrNameLst>
                                      </p:cBhvr>
                                      <p:to>
                                        <p:strVal val="visible"/>
                                      </p:to>
                                    </p:set>
                                    <p:anim calcmode="lin" valueType="num">
                                      <p:cBhvr>
                                        <p:cTn id="47" dur="30" fill="hold"/>
                                        <p:tgtEl>
                                          <p:spTgt spid="42"/>
                                        </p:tgtEl>
                                        <p:attrNameLst>
                                          <p:attrName>ppt_w</p:attrName>
                                        </p:attrNameLst>
                                      </p:cBhvr>
                                      <p:tavLst>
                                        <p:tav tm="0">
                                          <p:val>
                                            <p:fltVal val="0"/>
                                          </p:val>
                                        </p:tav>
                                        <p:tav tm="100000">
                                          <p:val>
                                            <p:strVal val="#ppt_w"/>
                                          </p:val>
                                        </p:tav>
                                      </p:tavLst>
                                    </p:anim>
                                    <p:anim calcmode="lin" valueType="num">
                                      <p:cBhvr>
                                        <p:cTn id="48" dur="30" fill="hold"/>
                                        <p:tgtEl>
                                          <p:spTgt spid="42"/>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10"/>
                                  </p:stCondLst>
                                  <p:iterate>
                                    <p:tmAbs val="0"/>
                                  </p:iterate>
                                  <p:childTnLst>
                                    <p:set>
                                      <p:cBhvr>
                                        <p:cTn id="51" fill="hold"/>
                                        <p:tgtEl>
                                          <p:spTgt spid="43"/>
                                        </p:tgtEl>
                                        <p:attrNameLst>
                                          <p:attrName>style.visibility</p:attrName>
                                        </p:attrNameLst>
                                      </p:cBhvr>
                                      <p:to>
                                        <p:strVal val="visible"/>
                                      </p:to>
                                    </p:set>
                                    <p:anim calcmode="lin" valueType="num">
                                      <p:cBhvr>
                                        <p:cTn id="52" dur="30" fill="hold"/>
                                        <p:tgtEl>
                                          <p:spTgt spid="43"/>
                                        </p:tgtEl>
                                        <p:attrNameLst>
                                          <p:attrName>ppt_w</p:attrName>
                                        </p:attrNameLst>
                                      </p:cBhvr>
                                      <p:tavLst>
                                        <p:tav tm="0">
                                          <p:val>
                                            <p:fltVal val="0"/>
                                          </p:val>
                                        </p:tav>
                                        <p:tav tm="100000">
                                          <p:val>
                                            <p:strVal val="#ppt_w"/>
                                          </p:val>
                                        </p:tav>
                                      </p:tavLst>
                                    </p:anim>
                                    <p:anim calcmode="lin" valueType="num">
                                      <p:cBhvr>
                                        <p:cTn id="53" dur="30" fill="hold"/>
                                        <p:tgtEl>
                                          <p:spTgt spid="43"/>
                                        </p:tgtEl>
                                        <p:attrNameLst>
                                          <p:attrName>ppt_h</p:attrName>
                                        </p:attrNameLst>
                                      </p:cBhvr>
                                      <p:tavLst>
                                        <p:tav tm="0">
                                          <p:val>
                                            <p:fltVal val="0"/>
                                          </p:val>
                                        </p:tav>
                                        <p:tav tm="100000">
                                          <p:val>
                                            <p:strVal val="#ppt_h"/>
                                          </p:val>
                                        </p:tav>
                                      </p:tavLst>
                                    </p:anim>
                                  </p:childTnLst>
                                </p:cTn>
                              </p:par>
                            </p:childTnLst>
                          </p:cTn>
                        </p:par>
                        <p:par>
                          <p:cTn id="54" fill="hold">
                            <p:stCondLst>
                              <p:cond delay="2140"/>
                            </p:stCondLst>
                            <p:childTnLst>
                              <p:par>
                                <p:cTn id="55" presetID="23" presetClass="entr" presetSubtype="16" fill="hold" grpId="0" nodeType="afterEffect">
                                  <p:stCondLst>
                                    <p:cond delay="10"/>
                                  </p:stCondLst>
                                  <p:iterate>
                                    <p:tmAbs val="0"/>
                                  </p:iterate>
                                  <p:childTnLst>
                                    <p:set>
                                      <p:cBhvr>
                                        <p:cTn id="56" fill="hold"/>
                                        <p:tgtEl>
                                          <p:spTgt spid="12"/>
                                        </p:tgtEl>
                                        <p:attrNameLst>
                                          <p:attrName>style.visibility</p:attrName>
                                        </p:attrNameLst>
                                      </p:cBhvr>
                                      <p:to>
                                        <p:strVal val="visible"/>
                                      </p:to>
                                    </p:set>
                                    <p:anim calcmode="lin" valueType="num">
                                      <p:cBhvr>
                                        <p:cTn id="57" dur="30" fill="hold"/>
                                        <p:tgtEl>
                                          <p:spTgt spid="12"/>
                                        </p:tgtEl>
                                        <p:attrNameLst>
                                          <p:attrName>ppt_w</p:attrName>
                                        </p:attrNameLst>
                                      </p:cBhvr>
                                      <p:tavLst>
                                        <p:tav tm="0">
                                          <p:val>
                                            <p:fltVal val="0"/>
                                          </p:val>
                                        </p:tav>
                                        <p:tav tm="100000">
                                          <p:val>
                                            <p:strVal val="#ppt_w"/>
                                          </p:val>
                                        </p:tav>
                                      </p:tavLst>
                                    </p:anim>
                                    <p:anim calcmode="lin" valueType="num">
                                      <p:cBhvr>
                                        <p:cTn id="58" dur="30" fill="hold"/>
                                        <p:tgtEl>
                                          <p:spTgt spid="12"/>
                                        </p:tgtEl>
                                        <p:attrNameLst>
                                          <p:attrName>ppt_h</p:attrName>
                                        </p:attrNameLst>
                                      </p:cBhvr>
                                      <p:tavLst>
                                        <p:tav tm="0">
                                          <p:val>
                                            <p:fltVal val="0"/>
                                          </p:val>
                                        </p:tav>
                                        <p:tav tm="100000">
                                          <p:val>
                                            <p:strVal val="#ppt_h"/>
                                          </p:val>
                                        </p:tav>
                                      </p:tavLst>
                                    </p:anim>
                                  </p:childTnLst>
                                </p:cTn>
                              </p:par>
                            </p:childTnLst>
                          </p:cTn>
                        </p:par>
                        <p:par>
                          <p:cTn id="59" fill="hold">
                            <p:stCondLst>
                              <p:cond delay="2180"/>
                            </p:stCondLst>
                            <p:childTnLst>
                              <p:par>
                                <p:cTn id="60" presetID="23" presetClass="entr" presetSubtype="16" fill="hold" grpId="0" nodeType="afterEffect">
                                  <p:stCondLst>
                                    <p:cond delay="10"/>
                                  </p:stCondLst>
                                  <p:iterate>
                                    <p:tmAbs val="0"/>
                                  </p:iterate>
                                  <p:childTnLst>
                                    <p:set>
                                      <p:cBhvr>
                                        <p:cTn id="61" fill="hold"/>
                                        <p:tgtEl>
                                          <p:spTgt spid="18"/>
                                        </p:tgtEl>
                                        <p:attrNameLst>
                                          <p:attrName>style.visibility</p:attrName>
                                        </p:attrNameLst>
                                      </p:cBhvr>
                                      <p:to>
                                        <p:strVal val="visible"/>
                                      </p:to>
                                    </p:set>
                                    <p:anim calcmode="lin" valueType="num">
                                      <p:cBhvr>
                                        <p:cTn id="62" dur="30" fill="hold"/>
                                        <p:tgtEl>
                                          <p:spTgt spid="18"/>
                                        </p:tgtEl>
                                        <p:attrNameLst>
                                          <p:attrName>ppt_w</p:attrName>
                                        </p:attrNameLst>
                                      </p:cBhvr>
                                      <p:tavLst>
                                        <p:tav tm="0">
                                          <p:val>
                                            <p:fltVal val="0"/>
                                          </p:val>
                                        </p:tav>
                                        <p:tav tm="100000">
                                          <p:val>
                                            <p:strVal val="#ppt_w"/>
                                          </p:val>
                                        </p:tav>
                                      </p:tavLst>
                                    </p:anim>
                                    <p:anim calcmode="lin" valueType="num">
                                      <p:cBhvr>
                                        <p:cTn id="63" dur="30" fill="hold"/>
                                        <p:tgtEl>
                                          <p:spTgt spid="18"/>
                                        </p:tgtEl>
                                        <p:attrNameLst>
                                          <p:attrName>ppt_h</p:attrName>
                                        </p:attrNameLst>
                                      </p:cBhvr>
                                      <p:tavLst>
                                        <p:tav tm="0">
                                          <p:val>
                                            <p:fltVal val="0"/>
                                          </p:val>
                                        </p:tav>
                                        <p:tav tm="100000">
                                          <p:val>
                                            <p:strVal val="#ppt_h"/>
                                          </p:val>
                                        </p:tav>
                                      </p:tavLst>
                                    </p:anim>
                                  </p:childTnLst>
                                </p:cTn>
                              </p:par>
                            </p:childTnLst>
                          </p:cTn>
                        </p:par>
                        <p:par>
                          <p:cTn id="64" fill="hold">
                            <p:stCondLst>
                              <p:cond delay="2220"/>
                            </p:stCondLst>
                            <p:childTnLst>
                              <p:par>
                                <p:cTn id="65" presetID="23" presetClass="entr" presetSubtype="16" fill="hold" grpId="0" nodeType="afterEffect">
                                  <p:stCondLst>
                                    <p:cond delay="10"/>
                                  </p:stCondLst>
                                  <p:iterate>
                                    <p:tmAbs val="0"/>
                                  </p:iterate>
                                  <p:childTnLst>
                                    <p:set>
                                      <p:cBhvr>
                                        <p:cTn id="66" fill="hold"/>
                                        <p:tgtEl>
                                          <p:spTgt spid="17"/>
                                        </p:tgtEl>
                                        <p:attrNameLst>
                                          <p:attrName>style.visibility</p:attrName>
                                        </p:attrNameLst>
                                      </p:cBhvr>
                                      <p:to>
                                        <p:strVal val="visible"/>
                                      </p:to>
                                    </p:set>
                                    <p:anim calcmode="lin" valueType="num">
                                      <p:cBhvr>
                                        <p:cTn id="67" dur="30" fill="hold"/>
                                        <p:tgtEl>
                                          <p:spTgt spid="17"/>
                                        </p:tgtEl>
                                        <p:attrNameLst>
                                          <p:attrName>ppt_w</p:attrName>
                                        </p:attrNameLst>
                                      </p:cBhvr>
                                      <p:tavLst>
                                        <p:tav tm="0">
                                          <p:val>
                                            <p:fltVal val="0"/>
                                          </p:val>
                                        </p:tav>
                                        <p:tav tm="100000">
                                          <p:val>
                                            <p:strVal val="#ppt_w"/>
                                          </p:val>
                                        </p:tav>
                                      </p:tavLst>
                                    </p:anim>
                                    <p:anim calcmode="lin" valueType="num">
                                      <p:cBhvr>
                                        <p:cTn id="68" dur="30" fill="hold"/>
                                        <p:tgtEl>
                                          <p:spTgt spid="17"/>
                                        </p:tgtEl>
                                        <p:attrNameLst>
                                          <p:attrName>ppt_h</p:attrName>
                                        </p:attrNameLst>
                                      </p:cBhvr>
                                      <p:tavLst>
                                        <p:tav tm="0">
                                          <p:val>
                                            <p:fltVal val="0"/>
                                          </p:val>
                                        </p:tav>
                                        <p:tav tm="100000">
                                          <p:val>
                                            <p:strVal val="#ppt_h"/>
                                          </p:val>
                                        </p:tav>
                                      </p:tavLst>
                                    </p:anim>
                                  </p:childTnLst>
                                </p:cTn>
                              </p:par>
                            </p:childTnLst>
                          </p:cTn>
                        </p:par>
                        <p:par>
                          <p:cTn id="69" fill="hold">
                            <p:stCondLst>
                              <p:cond delay="2260"/>
                            </p:stCondLst>
                            <p:childTnLst>
                              <p:par>
                                <p:cTn id="70" presetID="23" presetClass="entr" presetSubtype="16" fill="hold" grpId="0" nodeType="afterEffect">
                                  <p:stCondLst>
                                    <p:cond delay="10"/>
                                  </p:stCondLst>
                                  <p:iterate>
                                    <p:tmAbs val="0"/>
                                  </p:iterate>
                                  <p:childTnLst>
                                    <p:set>
                                      <p:cBhvr>
                                        <p:cTn id="71" fill="hold"/>
                                        <p:tgtEl>
                                          <p:spTgt spid="14"/>
                                        </p:tgtEl>
                                        <p:attrNameLst>
                                          <p:attrName>style.visibility</p:attrName>
                                        </p:attrNameLst>
                                      </p:cBhvr>
                                      <p:to>
                                        <p:strVal val="visible"/>
                                      </p:to>
                                    </p:set>
                                    <p:anim calcmode="lin" valueType="num">
                                      <p:cBhvr>
                                        <p:cTn id="72" dur="30" fill="hold"/>
                                        <p:tgtEl>
                                          <p:spTgt spid="14"/>
                                        </p:tgtEl>
                                        <p:attrNameLst>
                                          <p:attrName>ppt_w</p:attrName>
                                        </p:attrNameLst>
                                      </p:cBhvr>
                                      <p:tavLst>
                                        <p:tav tm="0">
                                          <p:val>
                                            <p:fltVal val="0"/>
                                          </p:val>
                                        </p:tav>
                                        <p:tav tm="100000">
                                          <p:val>
                                            <p:strVal val="#ppt_w"/>
                                          </p:val>
                                        </p:tav>
                                      </p:tavLst>
                                    </p:anim>
                                    <p:anim calcmode="lin" valueType="num">
                                      <p:cBhvr>
                                        <p:cTn id="73" dur="30" fill="hold"/>
                                        <p:tgtEl>
                                          <p:spTgt spid="14"/>
                                        </p:tgtEl>
                                        <p:attrNameLst>
                                          <p:attrName>ppt_h</p:attrName>
                                        </p:attrNameLst>
                                      </p:cBhvr>
                                      <p:tavLst>
                                        <p:tav tm="0">
                                          <p:val>
                                            <p:fltVal val="0"/>
                                          </p:val>
                                        </p:tav>
                                        <p:tav tm="100000">
                                          <p:val>
                                            <p:strVal val="#ppt_h"/>
                                          </p:val>
                                        </p:tav>
                                      </p:tavLst>
                                    </p:anim>
                                  </p:childTnLst>
                                </p:cTn>
                              </p:par>
                            </p:childTnLst>
                          </p:cTn>
                        </p:par>
                        <p:par>
                          <p:cTn id="74" fill="hold">
                            <p:stCondLst>
                              <p:cond delay="2300"/>
                            </p:stCondLst>
                            <p:childTnLst>
                              <p:par>
                                <p:cTn id="75" presetID="23" presetClass="entr" presetSubtype="16" fill="hold" grpId="0" nodeType="afterEffect">
                                  <p:stCondLst>
                                    <p:cond delay="10"/>
                                  </p:stCondLst>
                                  <p:iterate>
                                    <p:tmAbs val="0"/>
                                  </p:iterate>
                                  <p:childTnLst>
                                    <p:set>
                                      <p:cBhvr>
                                        <p:cTn id="76" fill="hold"/>
                                        <p:tgtEl>
                                          <p:spTgt spid="32"/>
                                        </p:tgtEl>
                                        <p:attrNameLst>
                                          <p:attrName>style.visibility</p:attrName>
                                        </p:attrNameLst>
                                      </p:cBhvr>
                                      <p:to>
                                        <p:strVal val="visible"/>
                                      </p:to>
                                    </p:set>
                                    <p:anim calcmode="lin" valueType="num">
                                      <p:cBhvr>
                                        <p:cTn id="77" dur="30" fill="hold"/>
                                        <p:tgtEl>
                                          <p:spTgt spid="32"/>
                                        </p:tgtEl>
                                        <p:attrNameLst>
                                          <p:attrName>ppt_w</p:attrName>
                                        </p:attrNameLst>
                                      </p:cBhvr>
                                      <p:tavLst>
                                        <p:tav tm="0">
                                          <p:val>
                                            <p:fltVal val="0"/>
                                          </p:val>
                                        </p:tav>
                                        <p:tav tm="100000">
                                          <p:val>
                                            <p:strVal val="#ppt_w"/>
                                          </p:val>
                                        </p:tav>
                                      </p:tavLst>
                                    </p:anim>
                                    <p:anim calcmode="lin" valueType="num">
                                      <p:cBhvr>
                                        <p:cTn id="78" dur="30" fill="hold"/>
                                        <p:tgtEl>
                                          <p:spTgt spid="32"/>
                                        </p:tgtEl>
                                        <p:attrNameLst>
                                          <p:attrName>ppt_h</p:attrName>
                                        </p:attrNameLst>
                                      </p:cBhvr>
                                      <p:tavLst>
                                        <p:tav tm="0">
                                          <p:val>
                                            <p:fltVal val="0"/>
                                          </p:val>
                                        </p:tav>
                                        <p:tav tm="100000">
                                          <p:val>
                                            <p:strVal val="#ppt_h"/>
                                          </p:val>
                                        </p:tav>
                                      </p:tavLst>
                                    </p:anim>
                                  </p:childTnLst>
                                </p:cTn>
                              </p:par>
                            </p:childTnLst>
                          </p:cTn>
                        </p:par>
                        <p:par>
                          <p:cTn id="79" fill="hold">
                            <p:stCondLst>
                              <p:cond delay="2340"/>
                            </p:stCondLst>
                            <p:childTnLst>
                              <p:par>
                                <p:cTn id="80" presetID="23" presetClass="entr" presetSubtype="16" fill="hold" grpId="0" nodeType="afterEffect">
                                  <p:stCondLst>
                                    <p:cond delay="10"/>
                                  </p:stCondLst>
                                  <p:iterate>
                                    <p:tmAbs val="0"/>
                                  </p:iterate>
                                  <p:childTnLst>
                                    <p:set>
                                      <p:cBhvr>
                                        <p:cTn id="81" fill="hold"/>
                                        <p:tgtEl>
                                          <p:spTgt spid="11"/>
                                        </p:tgtEl>
                                        <p:attrNameLst>
                                          <p:attrName>style.visibility</p:attrName>
                                        </p:attrNameLst>
                                      </p:cBhvr>
                                      <p:to>
                                        <p:strVal val="visible"/>
                                      </p:to>
                                    </p:set>
                                    <p:anim calcmode="lin" valueType="num">
                                      <p:cBhvr>
                                        <p:cTn id="82" dur="30" fill="hold"/>
                                        <p:tgtEl>
                                          <p:spTgt spid="11"/>
                                        </p:tgtEl>
                                        <p:attrNameLst>
                                          <p:attrName>ppt_w</p:attrName>
                                        </p:attrNameLst>
                                      </p:cBhvr>
                                      <p:tavLst>
                                        <p:tav tm="0">
                                          <p:val>
                                            <p:fltVal val="0"/>
                                          </p:val>
                                        </p:tav>
                                        <p:tav tm="100000">
                                          <p:val>
                                            <p:strVal val="#ppt_w"/>
                                          </p:val>
                                        </p:tav>
                                      </p:tavLst>
                                    </p:anim>
                                    <p:anim calcmode="lin" valueType="num">
                                      <p:cBhvr>
                                        <p:cTn id="83" dur="30" fill="hold"/>
                                        <p:tgtEl>
                                          <p:spTgt spid="11"/>
                                        </p:tgtEl>
                                        <p:attrNameLst>
                                          <p:attrName>ppt_h</p:attrName>
                                        </p:attrNameLst>
                                      </p:cBhvr>
                                      <p:tavLst>
                                        <p:tav tm="0">
                                          <p:val>
                                            <p:fltVal val="0"/>
                                          </p:val>
                                        </p:tav>
                                        <p:tav tm="100000">
                                          <p:val>
                                            <p:strVal val="#ppt_h"/>
                                          </p:val>
                                        </p:tav>
                                      </p:tavLst>
                                    </p:anim>
                                  </p:childTnLst>
                                </p:cTn>
                              </p:par>
                            </p:childTnLst>
                          </p:cTn>
                        </p:par>
                        <p:par>
                          <p:cTn id="84" fill="hold">
                            <p:stCondLst>
                              <p:cond delay="2380"/>
                            </p:stCondLst>
                            <p:childTnLst>
                              <p:par>
                                <p:cTn id="85" presetID="23" presetClass="entr" presetSubtype="16" fill="hold" grpId="0" nodeType="afterEffect">
                                  <p:stCondLst>
                                    <p:cond delay="10"/>
                                  </p:stCondLst>
                                  <p:iterate>
                                    <p:tmAbs val="0"/>
                                  </p:iterate>
                                  <p:childTnLst>
                                    <p:set>
                                      <p:cBhvr>
                                        <p:cTn id="86" fill="hold"/>
                                        <p:tgtEl>
                                          <p:spTgt spid="28"/>
                                        </p:tgtEl>
                                        <p:attrNameLst>
                                          <p:attrName>style.visibility</p:attrName>
                                        </p:attrNameLst>
                                      </p:cBhvr>
                                      <p:to>
                                        <p:strVal val="visible"/>
                                      </p:to>
                                    </p:set>
                                    <p:anim calcmode="lin" valueType="num">
                                      <p:cBhvr>
                                        <p:cTn id="87" dur="30" fill="hold"/>
                                        <p:tgtEl>
                                          <p:spTgt spid="28"/>
                                        </p:tgtEl>
                                        <p:attrNameLst>
                                          <p:attrName>ppt_w</p:attrName>
                                        </p:attrNameLst>
                                      </p:cBhvr>
                                      <p:tavLst>
                                        <p:tav tm="0">
                                          <p:val>
                                            <p:fltVal val="0"/>
                                          </p:val>
                                        </p:tav>
                                        <p:tav tm="100000">
                                          <p:val>
                                            <p:strVal val="#ppt_w"/>
                                          </p:val>
                                        </p:tav>
                                      </p:tavLst>
                                    </p:anim>
                                    <p:anim calcmode="lin" valueType="num">
                                      <p:cBhvr>
                                        <p:cTn id="88" dur="30" fill="hold"/>
                                        <p:tgtEl>
                                          <p:spTgt spid="28"/>
                                        </p:tgtEl>
                                        <p:attrNameLst>
                                          <p:attrName>ppt_h</p:attrName>
                                        </p:attrNameLst>
                                      </p:cBhvr>
                                      <p:tavLst>
                                        <p:tav tm="0">
                                          <p:val>
                                            <p:fltVal val="0"/>
                                          </p:val>
                                        </p:tav>
                                        <p:tav tm="100000">
                                          <p:val>
                                            <p:strVal val="#ppt_h"/>
                                          </p:val>
                                        </p:tav>
                                      </p:tavLst>
                                    </p:anim>
                                  </p:childTnLst>
                                </p:cTn>
                              </p:par>
                            </p:childTnLst>
                          </p:cTn>
                        </p:par>
                        <p:par>
                          <p:cTn id="89" fill="hold">
                            <p:stCondLst>
                              <p:cond delay="2420"/>
                            </p:stCondLst>
                            <p:childTnLst>
                              <p:par>
                                <p:cTn id="90" presetID="23" presetClass="entr" presetSubtype="16" fill="hold" grpId="0" nodeType="afterEffect">
                                  <p:stCondLst>
                                    <p:cond delay="10"/>
                                  </p:stCondLst>
                                  <p:iterate>
                                    <p:tmAbs val="0"/>
                                  </p:iterate>
                                  <p:childTnLst>
                                    <p:set>
                                      <p:cBhvr>
                                        <p:cTn id="91" fill="hold"/>
                                        <p:tgtEl>
                                          <p:spTgt spid="29"/>
                                        </p:tgtEl>
                                        <p:attrNameLst>
                                          <p:attrName>style.visibility</p:attrName>
                                        </p:attrNameLst>
                                      </p:cBhvr>
                                      <p:to>
                                        <p:strVal val="visible"/>
                                      </p:to>
                                    </p:set>
                                    <p:anim calcmode="lin" valueType="num">
                                      <p:cBhvr>
                                        <p:cTn id="92" dur="30" fill="hold"/>
                                        <p:tgtEl>
                                          <p:spTgt spid="29"/>
                                        </p:tgtEl>
                                        <p:attrNameLst>
                                          <p:attrName>ppt_w</p:attrName>
                                        </p:attrNameLst>
                                      </p:cBhvr>
                                      <p:tavLst>
                                        <p:tav tm="0">
                                          <p:val>
                                            <p:fltVal val="0"/>
                                          </p:val>
                                        </p:tav>
                                        <p:tav tm="100000">
                                          <p:val>
                                            <p:strVal val="#ppt_w"/>
                                          </p:val>
                                        </p:tav>
                                      </p:tavLst>
                                    </p:anim>
                                    <p:anim calcmode="lin" valueType="num">
                                      <p:cBhvr>
                                        <p:cTn id="93" dur="30" fill="hold"/>
                                        <p:tgtEl>
                                          <p:spTgt spid="29"/>
                                        </p:tgtEl>
                                        <p:attrNameLst>
                                          <p:attrName>ppt_h</p:attrName>
                                        </p:attrNameLst>
                                      </p:cBhvr>
                                      <p:tavLst>
                                        <p:tav tm="0">
                                          <p:val>
                                            <p:fltVal val="0"/>
                                          </p:val>
                                        </p:tav>
                                        <p:tav tm="100000">
                                          <p:val>
                                            <p:strVal val="#ppt_h"/>
                                          </p:val>
                                        </p:tav>
                                      </p:tavLst>
                                    </p:anim>
                                  </p:childTnLst>
                                </p:cTn>
                              </p:par>
                            </p:childTnLst>
                          </p:cTn>
                        </p:par>
                        <p:par>
                          <p:cTn id="94" fill="hold">
                            <p:stCondLst>
                              <p:cond delay="2460"/>
                            </p:stCondLst>
                            <p:childTnLst>
                              <p:par>
                                <p:cTn id="95" presetID="23" presetClass="entr" presetSubtype="16" fill="hold" grpId="0" nodeType="afterEffect">
                                  <p:stCondLst>
                                    <p:cond delay="10"/>
                                  </p:stCondLst>
                                  <p:iterate>
                                    <p:tmAbs val="0"/>
                                  </p:iterate>
                                  <p:childTnLst>
                                    <p:set>
                                      <p:cBhvr>
                                        <p:cTn id="96" fill="hold"/>
                                        <p:tgtEl>
                                          <p:spTgt spid="41"/>
                                        </p:tgtEl>
                                        <p:attrNameLst>
                                          <p:attrName>style.visibility</p:attrName>
                                        </p:attrNameLst>
                                      </p:cBhvr>
                                      <p:to>
                                        <p:strVal val="visible"/>
                                      </p:to>
                                    </p:set>
                                    <p:anim calcmode="lin" valueType="num">
                                      <p:cBhvr>
                                        <p:cTn id="97" dur="30" fill="hold"/>
                                        <p:tgtEl>
                                          <p:spTgt spid="41"/>
                                        </p:tgtEl>
                                        <p:attrNameLst>
                                          <p:attrName>ppt_w</p:attrName>
                                        </p:attrNameLst>
                                      </p:cBhvr>
                                      <p:tavLst>
                                        <p:tav tm="0">
                                          <p:val>
                                            <p:fltVal val="0"/>
                                          </p:val>
                                        </p:tav>
                                        <p:tav tm="100000">
                                          <p:val>
                                            <p:strVal val="#ppt_w"/>
                                          </p:val>
                                        </p:tav>
                                      </p:tavLst>
                                    </p:anim>
                                    <p:anim calcmode="lin" valueType="num">
                                      <p:cBhvr>
                                        <p:cTn id="98" dur="30" fill="hold"/>
                                        <p:tgtEl>
                                          <p:spTgt spid="41"/>
                                        </p:tgtEl>
                                        <p:attrNameLst>
                                          <p:attrName>ppt_h</p:attrName>
                                        </p:attrNameLst>
                                      </p:cBhvr>
                                      <p:tavLst>
                                        <p:tav tm="0">
                                          <p:val>
                                            <p:fltVal val="0"/>
                                          </p:val>
                                        </p:tav>
                                        <p:tav tm="100000">
                                          <p:val>
                                            <p:strVal val="#ppt_h"/>
                                          </p:val>
                                        </p:tav>
                                      </p:tavLst>
                                    </p:anim>
                                  </p:childTnLst>
                                </p:cTn>
                              </p:par>
                            </p:childTnLst>
                          </p:cTn>
                        </p:par>
                        <p:par>
                          <p:cTn id="99" fill="hold">
                            <p:stCondLst>
                              <p:cond delay="2500"/>
                            </p:stCondLst>
                            <p:childTnLst>
                              <p:par>
                                <p:cTn id="100" presetID="23" presetClass="entr" presetSubtype="16" fill="hold" grpId="0" nodeType="afterEffect">
                                  <p:stCondLst>
                                    <p:cond delay="10"/>
                                  </p:stCondLst>
                                  <p:iterate>
                                    <p:tmAbs val="0"/>
                                  </p:iterate>
                                  <p:childTnLst>
                                    <p:set>
                                      <p:cBhvr>
                                        <p:cTn id="101" fill="hold"/>
                                        <p:tgtEl>
                                          <p:spTgt spid="40"/>
                                        </p:tgtEl>
                                        <p:attrNameLst>
                                          <p:attrName>style.visibility</p:attrName>
                                        </p:attrNameLst>
                                      </p:cBhvr>
                                      <p:to>
                                        <p:strVal val="visible"/>
                                      </p:to>
                                    </p:set>
                                    <p:anim calcmode="lin" valueType="num">
                                      <p:cBhvr>
                                        <p:cTn id="102" dur="30" fill="hold"/>
                                        <p:tgtEl>
                                          <p:spTgt spid="40"/>
                                        </p:tgtEl>
                                        <p:attrNameLst>
                                          <p:attrName>ppt_w</p:attrName>
                                        </p:attrNameLst>
                                      </p:cBhvr>
                                      <p:tavLst>
                                        <p:tav tm="0">
                                          <p:val>
                                            <p:fltVal val="0"/>
                                          </p:val>
                                        </p:tav>
                                        <p:tav tm="100000">
                                          <p:val>
                                            <p:strVal val="#ppt_w"/>
                                          </p:val>
                                        </p:tav>
                                      </p:tavLst>
                                    </p:anim>
                                    <p:anim calcmode="lin" valueType="num">
                                      <p:cBhvr>
                                        <p:cTn id="103" dur="30" fill="hold"/>
                                        <p:tgtEl>
                                          <p:spTgt spid="40"/>
                                        </p:tgtEl>
                                        <p:attrNameLst>
                                          <p:attrName>ppt_h</p:attrName>
                                        </p:attrNameLst>
                                      </p:cBhvr>
                                      <p:tavLst>
                                        <p:tav tm="0">
                                          <p:val>
                                            <p:fltVal val="0"/>
                                          </p:val>
                                        </p:tav>
                                        <p:tav tm="100000">
                                          <p:val>
                                            <p:strVal val="#ppt_h"/>
                                          </p:val>
                                        </p:tav>
                                      </p:tavLst>
                                    </p:anim>
                                  </p:childTnLst>
                                </p:cTn>
                              </p:par>
                            </p:childTnLst>
                          </p:cTn>
                        </p:par>
                        <p:par>
                          <p:cTn id="104" fill="hold">
                            <p:stCondLst>
                              <p:cond delay="2540"/>
                            </p:stCondLst>
                            <p:childTnLst>
                              <p:par>
                                <p:cTn id="105" presetID="23" presetClass="entr" presetSubtype="16" fill="hold" grpId="0" nodeType="afterEffect">
                                  <p:stCondLst>
                                    <p:cond delay="10"/>
                                  </p:stCondLst>
                                  <p:iterate>
                                    <p:tmAbs val="0"/>
                                  </p:iterate>
                                  <p:childTnLst>
                                    <p:set>
                                      <p:cBhvr>
                                        <p:cTn id="106" fill="hold"/>
                                        <p:tgtEl>
                                          <p:spTgt spid="19"/>
                                        </p:tgtEl>
                                        <p:attrNameLst>
                                          <p:attrName>style.visibility</p:attrName>
                                        </p:attrNameLst>
                                      </p:cBhvr>
                                      <p:to>
                                        <p:strVal val="visible"/>
                                      </p:to>
                                    </p:set>
                                    <p:anim calcmode="lin" valueType="num">
                                      <p:cBhvr>
                                        <p:cTn id="107" dur="30" fill="hold"/>
                                        <p:tgtEl>
                                          <p:spTgt spid="19"/>
                                        </p:tgtEl>
                                        <p:attrNameLst>
                                          <p:attrName>ppt_w</p:attrName>
                                        </p:attrNameLst>
                                      </p:cBhvr>
                                      <p:tavLst>
                                        <p:tav tm="0">
                                          <p:val>
                                            <p:fltVal val="0"/>
                                          </p:val>
                                        </p:tav>
                                        <p:tav tm="100000">
                                          <p:val>
                                            <p:strVal val="#ppt_w"/>
                                          </p:val>
                                        </p:tav>
                                      </p:tavLst>
                                    </p:anim>
                                    <p:anim calcmode="lin" valueType="num">
                                      <p:cBhvr>
                                        <p:cTn id="108" dur="30" fill="hold"/>
                                        <p:tgtEl>
                                          <p:spTgt spid="19"/>
                                        </p:tgtEl>
                                        <p:attrNameLst>
                                          <p:attrName>ppt_h</p:attrName>
                                        </p:attrNameLst>
                                      </p:cBhvr>
                                      <p:tavLst>
                                        <p:tav tm="0">
                                          <p:val>
                                            <p:fltVal val="0"/>
                                          </p:val>
                                        </p:tav>
                                        <p:tav tm="100000">
                                          <p:val>
                                            <p:strVal val="#ppt_h"/>
                                          </p:val>
                                        </p:tav>
                                      </p:tavLst>
                                    </p:anim>
                                  </p:childTnLst>
                                </p:cTn>
                              </p:par>
                            </p:childTnLst>
                          </p:cTn>
                        </p:par>
                        <p:par>
                          <p:cTn id="109" fill="hold">
                            <p:stCondLst>
                              <p:cond delay="2580"/>
                            </p:stCondLst>
                            <p:childTnLst>
                              <p:par>
                                <p:cTn id="110" presetID="23" presetClass="entr" presetSubtype="16" fill="hold" grpId="0" nodeType="afterEffect">
                                  <p:stCondLst>
                                    <p:cond delay="10"/>
                                  </p:stCondLst>
                                  <p:iterate>
                                    <p:tmAbs val="0"/>
                                  </p:iterate>
                                  <p:childTnLst>
                                    <p:set>
                                      <p:cBhvr>
                                        <p:cTn id="111" fill="hold"/>
                                        <p:tgtEl>
                                          <p:spTgt spid="47"/>
                                        </p:tgtEl>
                                        <p:attrNameLst>
                                          <p:attrName>style.visibility</p:attrName>
                                        </p:attrNameLst>
                                      </p:cBhvr>
                                      <p:to>
                                        <p:strVal val="visible"/>
                                      </p:to>
                                    </p:set>
                                    <p:anim calcmode="lin" valueType="num">
                                      <p:cBhvr>
                                        <p:cTn id="112" dur="30" fill="hold"/>
                                        <p:tgtEl>
                                          <p:spTgt spid="47"/>
                                        </p:tgtEl>
                                        <p:attrNameLst>
                                          <p:attrName>ppt_w</p:attrName>
                                        </p:attrNameLst>
                                      </p:cBhvr>
                                      <p:tavLst>
                                        <p:tav tm="0">
                                          <p:val>
                                            <p:fltVal val="0"/>
                                          </p:val>
                                        </p:tav>
                                        <p:tav tm="100000">
                                          <p:val>
                                            <p:strVal val="#ppt_w"/>
                                          </p:val>
                                        </p:tav>
                                      </p:tavLst>
                                    </p:anim>
                                    <p:anim calcmode="lin" valueType="num">
                                      <p:cBhvr>
                                        <p:cTn id="113" dur="30" fill="hold"/>
                                        <p:tgtEl>
                                          <p:spTgt spid="47"/>
                                        </p:tgtEl>
                                        <p:attrNameLst>
                                          <p:attrName>ppt_h</p:attrName>
                                        </p:attrNameLst>
                                      </p:cBhvr>
                                      <p:tavLst>
                                        <p:tav tm="0">
                                          <p:val>
                                            <p:fltVal val="0"/>
                                          </p:val>
                                        </p:tav>
                                        <p:tav tm="100000">
                                          <p:val>
                                            <p:strVal val="#ppt_h"/>
                                          </p:val>
                                        </p:tav>
                                      </p:tavLst>
                                    </p:anim>
                                  </p:childTnLst>
                                </p:cTn>
                              </p:par>
                            </p:childTnLst>
                          </p:cTn>
                        </p:par>
                        <p:par>
                          <p:cTn id="114" fill="hold">
                            <p:stCondLst>
                              <p:cond delay="2620"/>
                            </p:stCondLst>
                            <p:childTnLst>
                              <p:par>
                                <p:cTn id="115" presetID="23" presetClass="entr" presetSubtype="16" fill="hold" grpId="0" nodeType="afterEffect">
                                  <p:stCondLst>
                                    <p:cond delay="10"/>
                                  </p:stCondLst>
                                  <p:iterate>
                                    <p:tmAbs val="0"/>
                                  </p:iterate>
                                  <p:childTnLst>
                                    <p:set>
                                      <p:cBhvr>
                                        <p:cTn id="116" fill="hold"/>
                                        <p:tgtEl>
                                          <p:spTgt spid="44"/>
                                        </p:tgtEl>
                                        <p:attrNameLst>
                                          <p:attrName>style.visibility</p:attrName>
                                        </p:attrNameLst>
                                      </p:cBhvr>
                                      <p:to>
                                        <p:strVal val="visible"/>
                                      </p:to>
                                    </p:set>
                                    <p:anim calcmode="lin" valueType="num">
                                      <p:cBhvr>
                                        <p:cTn id="117" dur="30" fill="hold"/>
                                        <p:tgtEl>
                                          <p:spTgt spid="44"/>
                                        </p:tgtEl>
                                        <p:attrNameLst>
                                          <p:attrName>ppt_w</p:attrName>
                                        </p:attrNameLst>
                                      </p:cBhvr>
                                      <p:tavLst>
                                        <p:tav tm="0">
                                          <p:val>
                                            <p:fltVal val="0"/>
                                          </p:val>
                                        </p:tav>
                                        <p:tav tm="100000">
                                          <p:val>
                                            <p:strVal val="#ppt_w"/>
                                          </p:val>
                                        </p:tav>
                                      </p:tavLst>
                                    </p:anim>
                                    <p:anim calcmode="lin" valueType="num">
                                      <p:cBhvr>
                                        <p:cTn id="118" dur="30" fill="hold"/>
                                        <p:tgtEl>
                                          <p:spTgt spid="44"/>
                                        </p:tgtEl>
                                        <p:attrNameLst>
                                          <p:attrName>ppt_h</p:attrName>
                                        </p:attrNameLst>
                                      </p:cBhvr>
                                      <p:tavLst>
                                        <p:tav tm="0">
                                          <p:val>
                                            <p:fltVal val="0"/>
                                          </p:val>
                                        </p:tav>
                                        <p:tav tm="100000">
                                          <p:val>
                                            <p:strVal val="#ppt_h"/>
                                          </p:val>
                                        </p:tav>
                                      </p:tavLst>
                                    </p:anim>
                                  </p:childTnLst>
                                </p:cTn>
                              </p:par>
                            </p:childTnLst>
                          </p:cTn>
                        </p:par>
                        <p:par>
                          <p:cTn id="119" fill="hold">
                            <p:stCondLst>
                              <p:cond delay="2660"/>
                            </p:stCondLst>
                            <p:childTnLst>
                              <p:par>
                                <p:cTn id="120" presetID="23" presetClass="entr" presetSubtype="16" fill="hold" grpId="0" nodeType="afterEffect">
                                  <p:stCondLst>
                                    <p:cond delay="10"/>
                                  </p:stCondLst>
                                  <p:iterate>
                                    <p:tmAbs val="0"/>
                                  </p:iterate>
                                  <p:childTnLst>
                                    <p:set>
                                      <p:cBhvr>
                                        <p:cTn id="121" fill="hold"/>
                                        <p:tgtEl>
                                          <p:spTgt spid="45"/>
                                        </p:tgtEl>
                                        <p:attrNameLst>
                                          <p:attrName>style.visibility</p:attrName>
                                        </p:attrNameLst>
                                      </p:cBhvr>
                                      <p:to>
                                        <p:strVal val="visible"/>
                                      </p:to>
                                    </p:set>
                                    <p:anim calcmode="lin" valueType="num">
                                      <p:cBhvr>
                                        <p:cTn id="122" dur="30" fill="hold"/>
                                        <p:tgtEl>
                                          <p:spTgt spid="45"/>
                                        </p:tgtEl>
                                        <p:attrNameLst>
                                          <p:attrName>ppt_w</p:attrName>
                                        </p:attrNameLst>
                                      </p:cBhvr>
                                      <p:tavLst>
                                        <p:tav tm="0">
                                          <p:val>
                                            <p:fltVal val="0"/>
                                          </p:val>
                                        </p:tav>
                                        <p:tav tm="100000">
                                          <p:val>
                                            <p:strVal val="#ppt_w"/>
                                          </p:val>
                                        </p:tav>
                                      </p:tavLst>
                                    </p:anim>
                                    <p:anim calcmode="lin" valueType="num">
                                      <p:cBhvr>
                                        <p:cTn id="123" dur="30" fill="hold"/>
                                        <p:tgtEl>
                                          <p:spTgt spid="45"/>
                                        </p:tgtEl>
                                        <p:attrNameLst>
                                          <p:attrName>ppt_h</p:attrName>
                                        </p:attrNameLst>
                                      </p:cBhvr>
                                      <p:tavLst>
                                        <p:tav tm="0">
                                          <p:val>
                                            <p:fltVal val="0"/>
                                          </p:val>
                                        </p:tav>
                                        <p:tav tm="100000">
                                          <p:val>
                                            <p:strVal val="#ppt_h"/>
                                          </p:val>
                                        </p:tav>
                                      </p:tavLst>
                                    </p:anim>
                                  </p:childTnLst>
                                </p:cTn>
                              </p:par>
                            </p:childTnLst>
                          </p:cTn>
                        </p:par>
                        <p:par>
                          <p:cTn id="124" fill="hold">
                            <p:stCondLst>
                              <p:cond delay="2700"/>
                            </p:stCondLst>
                            <p:childTnLst>
                              <p:par>
                                <p:cTn id="125" presetID="23" presetClass="entr" presetSubtype="16" fill="hold" grpId="0" nodeType="afterEffect">
                                  <p:stCondLst>
                                    <p:cond delay="10"/>
                                  </p:stCondLst>
                                  <p:iterate>
                                    <p:tmAbs val="0"/>
                                  </p:iterate>
                                  <p:childTnLst>
                                    <p:set>
                                      <p:cBhvr>
                                        <p:cTn id="126" fill="hold"/>
                                        <p:tgtEl>
                                          <p:spTgt spid="22"/>
                                        </p:tgtEl>
                                        <p:attrNameLst>
                                          <p:attrName>style.visibility</p:attrName>
                                        </p:attrNameLst>
                                      </p:cBhvr>
                                      <p:to>
                                        <p:strVal val="visible"/>
                                      </p:to>
                                    </p:set>
                                    <p:anim calcmode="lin" valueType="num">
                                      <p:cBhvr>
                                        <p:cTn id="127" dur="30" fill="hold"/>
                                        <p:tgtEl>
                                          <p:spTgt spid="22"/>
                                        </p:tgtEl>
                                        <p:attrNameLst>
                                          <p:attrName>ppt_w</p:attrName>
                                        </p:attrNameLst>
                                      </p:cBhvr>
                                      <p:tavLst>
                                        <p:tav tm="0">
                                          <p:val>
                                            <p:fltVal val="0"/>
                                          </p:val>
                                        </p:tav>
                                        <p:tav tm="100000">
                                          <p:val>
                                            <p:strVal val="#ppt_w"/>
                                          </p:val>
                                        </p:tav>
                                      </p:tavLst>
                                    </p:anim>
                                    <p:anim calcmode="lin" valueType="num">
                                      <p:cBhvr>
                                        <p:cTn id="128" dur="30" fill="hold"/>
                                        <p:tgtEl>
                                          <p:spTgt spid="22"/>
                                        </p:tgtEl>
                                        <p:attrNameLst>
                                          <p:attrName>ppt_h</p:attrName>
                                        </p:attrNameLst>
                                      </p:cBhvr>
                                      <p:tavLst>
                                        <p:tav tm="0">
                                          <p:val>
                                            <p:fltVal val="0"/>
                                          </p:val>
                                        </p:tav>
                                        <p:tav tm="100000">
                                          <p:val>
                                            <p:strVal val="#ppt_h"/>
                                          </p:val>
                                        </p:tav>
                                      </p:tavLst>
                                    </p:anim>
                                  </p:childTnLst>
                                </p:cTn>
                              </p:par>
                            </p:childTnLst>
                          </p:cTn>
                        </p:par>
                        <p:par>
                          <p:cTn id="129" fill="hold">
                            <p:stCondLst>
                              <p:cond delay="2740"/>
                            </p:stCondLst>
                            <p:childTnLst>
                              <p:par>
                                <p:cTn id="130" presetID="23" presetClass="entr" presetSubtype="16" fill="hold" grpId="0" nodeType="afterEffect">
                                  <p:stCondLst>
                                    <p:cond delay="10"/>
                                  </p:stCondLst>
                                  <p:iterate>
                                    <p:tmAbs val="0"/>
                                  </p:iterate>
                                  <p:childTnLst>
                                    <p:set>
                                      <p:cBhvr>
                                        <p:cTn id="131" fill="hold"/>
                                        <p:tgtEl>
                                          <p:spTgt spid="27"/>
                                        </p:tgtEl>
                                        <p:attrNameLst>
                                          <p:attrName>style.visibility</p:attrName>
                                        </p:attrNameLst>
                                      </p:cBhvr>
                                      <p:to>
                                        <p:strVal val="visible"/>
                                      </p:to>
                                    </p:set>
                                    <p:anim calcmode="lin" valueType="num">
                                      <p:cBhvr>
                                        <p:cTn id="132" dur="30" fill="hold"/>
                                        <p:tgtEl>
                                          <p:spTgt spid="27"/>
                                        </p:tgtEl>
                                        <p:attrNameLst>
                                          <p:attrName>ppt_w</p:attrName>
                                        </p:attrNameLst>
                                      </p:cBhvr>
                                      <p:tavLst>
                                        <p:tav tm="0">
                                          <p:val>
                                            <p:fltVal val="0"/>
                                          </p:val>
                                        </p:tav>
                                        <p:tav tm="100000">
                                          <p:val>
                                            <p:strVal val="#ppt_w"/>
                                          </p:val>
                                        </p:tav>
                                      </p:tavLst>
                                    </p:anim>
                                    <p:anim calcmode="lin" valueType="num">
                                      <p:cBhvr>
                                        <p:cTn id="133" dur="30" fill="hold"/>
                                        <p:tgtEl>
                                          <p:spTgt spid="27"/>
                                        </p:tgtEl>
                                        <p:attrNameLst>
                                          <p:attrName>ppt_h</p:attrName>
                                        </p:attrNameLst>
                                      </p:cBhvr>
                                      <p:tavLst>
                                        <p:tav tm="0">
                                          <p:val>
                                            <p:fltVal val="0"/>
                                          </p:val>
                                        </p:tav>
                                        <p:tav tm="100000">
                                          <p:val>
                                            <p:strVal val="#ppt_h"/>
                                          </p:val>
                                        </p:tav>
                                      </p:tavLst>
                                    </p:anim>
                                  </p:childTnLst>
                                </p:cTn>
                              </p:par>
                            </p:childTnLst>
                          </p:cTn>
                        </p:par>
                        <p:par>
                          <p:cTn id="134" fill="hold">
                            <p:stCondLst>
                              <p:cond delay="2780"/>
                            </p:stCondLst>
                            <p:childTnLst>
                              <p:par>
                                <p:cTn id="135" presetID="23" presetClass="entr" presetSubtype="16" fill="hold" grpId="0" nodeType="afterEffect">
                                  <p:stCondLst>
                                    <p:cond delay="10"/>
                                  </p:stCondLst>
                                  <p:iterate>
                                    <p:tmAbs val="0"/>
                                  </p:iterate>
                                  <p:childTnLst>
                                    <p:set>
                                      <p:cBhvr>
                                        <p:cTn id="136" fill="hold"/>
                                        <p:tgtEl>
                                          <p:spTgt spid="39"/>
                                        </p:tgtEl>
                                        <p:attrNameLst>
                                          <p:attrName>style.visibility</p:attrName>
                                        </p:attrNameLst>
                                      </p:cBhvr>
                                      <p:to>
                                        <p:strVal val="visible"/>
                                      </p:to>
                                    </p:set>
                                    <p:anim calcmode="lin" valueType="num">
                                      <p:cBhvr>
                                        <p:cTn id="137" dur="30" fill="hold"/>
                                        <p:tgtEl>
                                          <p:spTgt spid="39"/>
                                        </p:tgtEl>
                                        <p:attrNameLst>
                                          <p:attrName>ppt_w</p:attrName>
                                        </p:attrNameLst>
                                      </p:cBhvr>
                                      <p:tavLst>
                                        <p:tav tm="0">
                                          <p:val>
                                            <p:fltVal val="0"/>
                                          </p:val>
                                        </p:tav>
                                        <p:tav tm="100000">
                                          <p:val>
                                            <p:strVal val="#ppt_w"/>
                                          </p:val>
                                        </p:tav>
                                      </p:tavLst>
                                    </p:anim>
                                    <p:anim calcmode="lin" valueType="num">
                                      <p:cBhvr>
                                        <p:cTn id="138" dur="30" fill="hold"/>
                                        <p:tgtEl>
                                          <p:spTgt spid="39"/>
                                        </p:tgtEl>
                                        <p:attrNameLst>
                                          <p:attrName>ppt_h</p:attrName>
                                        </p:attrNameLst>
                                      </p:cBhvr>
                                      <p:tavLst>
                                        <p:tav tm="0">
                                          <p:val>
                                            <p:fltVal val="0"/>
                                          </p:val>
                                        </p:tav>
                                        <p:tav tm="100000">
                                          <p:val>
                                            <p:strVal val="#ppt_h"/>
                                          </p:val>
                                        </p:tav>
                                      </p:tavLst>
                                    </p:anim>
                                  </p:childTnLst>
                                </p:cTn>
                              </p:par>
                            </p:childTnLst>
                          </p:cTn>
                        </p:par>
                        <p:par>
                          <p:cTn id="139" fill="hold">
                            <p:stCondLst>
                              <p:cond delay="2820"/>
                            </p:stCondLst>
                            <p:childTnLst>
                              <p:par>
                                <p:cTn id="140" presetID="23" presetClass="entr" presetSubtype="16" fill="hold" grpId="0" nodeType="afterEffect">
                                  <p:stCondLst>
                                    <p:cond delay="10"/>
                                  </p:stCondLst>
                                  <p:iterate>
                                    <p:tmAbs val="0"/>
                                  </p:iterate>
                                  <p:childTnLst>
                                    <p:set>
                                      <p:cBhvr>
                                        <p:cTn id="141" fill="hold"/>
                                        <p:tgtEl>
                                          <p:spTgt spid="35"/>
                                        </p:tgtEl>
                                        <p:attrNameLst>
                                          <p:attrName>style.visibility</p:attrName>
                                        </p:attrNameLst>
                                      </p:cBhvr>
                                      <p:to>
                                        <p:strVal val="visible"/>
                                      </p:to>
                                    </p:set>
                                    <p:anim calcmode="lin" valueType="num">
                                      <p:cBhvr>
                                        <p:cTn id="142" dur="30" fill="hold"/>
                                        <p:tgtEl>
                                          <p:spTgt spid="35"/>
                                        </p:tgtEl>
                                        <p:attrNameLst>
                                          <p:attrName>ppt_w</p:attrName>
                                        </p:attrNameLst>
                                      </p:cBhvr>
                                      <p:tavLst>
                                        <p:tav tm="0">
                                          <p:val>
                                            <p:fltVal val="0"/>
                                          </p:val>
                                        </p:tav>
                                        <p:tav tm="100000">
                                          <p:val>
                                            <p:strVal val="#ppt_w"/>
                                          </p:val>
                                        </p:tav>
                                      </p:tavLst>
                                    </p:anim>
                                    <p:anim calcmode="lin" valueType="num">
                                      <p:cBhvr>
                                        <p:cTn id="143" dur="30" fill="hold"/>
                                        <p:tgtEl>
                                          <p:spTgt spid="35"/>
                                        </p:tgtEl>
                                        <p:attrNameLst>
                                          <p:attrName>ppt_h</p:attrName>
                                        </p:attrNameLst>
                                      </p:cBhvr>
                                      <p:tavLst>
                                        <p:tav tm="0">
                                          <p:val>
                                            <p:fltVal val="0"/>
                                          </p:val>
                                        </p:tav>
                                        <p:tav tm="100000">
                                          <p:val>
                                            <p:strVal val="#ppt_h"/>
                                          </p:val>
                                        </p:tav>
                                      </p:tavLst>
                                    </p:anim>
                                  </p:childTnLst>
                                </p:cTn>
                              </p:par>
                            </p:childTnLst>
                          </p:cTn>
                        </p:par>
                        <p:par>
                          <p:cTn id="144" fill="hold">
                            <p:stCondLst>
                              <p:cond delay="2860"/>
                            </p:stCondLst>
                            <p:childTnLst>
                              <p:par>
                                <p:cTn id="145" presetID="23" presetClass="entr" presetSubtype="16" fill="hold" grpId="0" nodeType="afterEffect">
                                  <p:stCondLst>
                                    <p:cond delay="10"/>
                                  </p:stCondLst>
                                  <p:iterate>
                                    <p:tmAbs val="0"/>
                                  </p:iterate>
                                  <p:childTnLst>
                                    <p:set>
                                      <p:cBhvr>
                                        <p:cTn id="146" fill="hold"/>
                                        <p:tgtEl>
                                          <p:spTgt spid="24"/>
                                        </p:tgtEl>
                                        <p:attrNameLst>
                                          <p:attrName>style.visibility</p:attrName>
                                        </p:attrNameLst>
                                      </p:cBhvr>
                                      <p:to>
                                        <p:strVal val="visible"/>
                                      </p:to>
                                    </p:set>
                                    <p:anim calcmode="lin" valueType="num">
                                      <p:cBhvr>
                                        <p:cTn id="147" dur="30" fill="hold"/>
                                        <p:tgtEl>
                                          <p:spTgt spid="24"/>
                                        </p:tgtEl>
                                        <p:attrNameLst>
                                          <p:attrName>ppt_w</p:attrName>
                                        </p:attrNameLst>
                                      </p:cBhvr>
                                      <p:tavLst>
                                        <p:tav tm="0">
                                          <p:val>
                                            <p:fltVal val="0"/>
                                          </p:val>
                                        </p:tav>
                                        <p:tav tm="100000">
                                          <p:val>
                                            <p:strVal val="#ppt_w"/>
                                          </p:val>
                                        </p:tav>
                                      </p:tavLst>
                                    </p:anim>
                                    <p:anim calcmode="lin" valueType="num">
                                      <p:cBhvr>
                                        <p:cTn id="148" dur="30" fill="hold"/>
                                        <p:tgtEl>
                                          <p:spTgt spid="24"/>
                                        </p:tgtEl>
                                        <p:attrNameLst>
                                          <p:attrName>ppt_h</p:attrName>
                                        </p:attrNameLst>
                                      </p:cBhvr>
                                      <p:tavLst>
                                        <p:tav tm="0">
                                          <p:val>
                                            <p:fltVal val="0"/>
                                          </p:val>
                                        </p:tav>
                                        <p:tav tm="100000">
                                          <p:val>
                                            <p:strVal val="#ppt_h"/>
                                          </p:val>
                                        </p:tav>
                                      </p:tavLst>
                                    </p:anim>
                                  </p:childTnLst>
                                </p:cTn>
                              </p:par>
                            </p:childTnLst>
                          </p:cTn>
                        </p:par>
                        <p:par>
                          <p:cTn id="149" fill="hold">
                            <p:stCondLst>
                              <p:cond delay="2900"/>
                            </p:stCondLst>
                            <p:childTnLst>
                              <p:par>
                                <p:cTn id="150" presetID="23" presetClass="entr" presetSubtype="16" fill="hold" grpId="0" nodeType="afterEffect">
                                  <p:stCondLst>
                                    <p:cond delay="10"/>
                                  </p:stCondLst>
                                  <p:iterate>
                                    <p:tmAbs val="0"/>
                                  </p:iterate>
                                  <p:childTnLst>
                                    <p:set>
                                      <p:cBhvr>
                                        <p:cTn id="151" fill="hold"/>
                                        <p:tgtEl>
                                          <p:spTgt spid="20"/>
                                        </p:tgtEl>
                                        <p:attrNameLst>
                                          <p:attrName>style.visibility</p:attrName>
                                        </p:attrNameLst>
                                      </p:cBhvr>
                                      <p:to>
                                        <p:strVal val="visible"/>
                                      </p:to>
                                    </p:set>
                                    <p:anim calcmode="lin" valueType="num">
                                      <p:cBhvr>
                                        <p:cTn id="152" dur="30" fill="hold"/>
                                        <p:tgtEl>
                                          <p:spTgt spid="20"/>
                                        </p:tgtEl>
                                        <p:attrNameLst>
                                          <p:attrName>ppt_w</p:attrName>
                                        </p:attrNameLst>
                                      </p:cBhvr>
                                      <p:tavLst>
                                        <p:tav tm="0">
                                          <p:val>
                                            <p:fltVal val="0"/>
                                          </p:val>
                                        </p:tav>
                                        <p:tav tm="100000">
                                          <p:val>
                                            <p:strVal val="#ppt_w"/>
                                          </p:val>
                                        </p:tav>
                                      </p:tavLst>
                                    </p:anim>
                                    <p:anim calcmode="lin" valueType="num">
                                      <p:cBhvr>
                                        <p:cTn id="153" dur="30" fill="hold"/>
                                        <p:tgtEl>
                                          <p:spTgt spid="20"/>
                                        </p:tgtEl>
                                        <p:attrNameLst>
                                          <p:attrName>ppt_h</p:attrName>
                                        </p:attrNameLst>
                                      </p:cBhvr>
                                      <p:tavLst>
                                        <p:tav tm="0">
                                          <p:val>
                                            <p:fltVal val="0"/>
                                          </p:val>
                                        </p:tav>
                                        <p:tav tm="100000">
                                          <p:val>
                                            <p:strVal val="#ppt_h"/>
                                          </p:val>
                                        </p:tav>
                                      </p:tavLst>
                                    </p:anim>
                                  </p:childTnLst>
                                </p:cTn>
                              </p:par>
                            </p:childTnLst>
                          </p:cTn>
                        </p:par>
                        <p:par>
                          <p:cTn id="154" fill="hold">
                            <p:stCondLst>
                              <p:cond delay="2940"/>
                            </p:stCondLst>
                            <p:childTnLst>
                              <p:par>
                                <p:cTn id="155" presetID="23" presetClass="entr" presetSubtype="16" fill="hold" grpId="0" nodeType="afterEffect">
                                  <p:stCondLst>
                                    <p:cond delay="10"/>
                                  </p:stCondLst>
                                  <p:iterate>
                                    <p:tmAbs val="0"/>
                                  </p:iterate>
                                  <p:childTnLst>
                                    <p:set>
                                      <p:cBhvr>
                                        <p:cTn id="156" fill="hold"/>
                                        <p:tgtEl>
                                          <p:spTgt spid="21"/>
                                        </p:tgtEl>
                                        <p:attrNameLst>
                                          <p:attrName>style.visibility</p:attrName>
                                        </p:attrNameLst>
                                      </p:cBhvr>
                                      <p:to>
                                        <p:strVal val="visible"/>
                                      </p:to>
                                    </p:set>
                                    <p:anim calcmode="lin" valueType="num">
                                      <p:cBhvr>
                                        <p:cTn id="157" dur="30" fill="hold"/>
                                        <p:tgtEl>
                                          <p:spTgt spid="21"/>
                                        </p:tgtEl>
                                        <p:attrNameLst>
                                          <p:attrName>ppt_w</p:attrName>
                                        </p:attrNameLst>
                                      </p:cBhvr>
                                      <p:tavLst>
                                        <p:tav tm="0">
                                          <p:val>
                                            <p:fltVal val="0"/>
                                          </p:val>
                                        </p:tav>
                                        <p:tav tm="100000">
                                          <p:val>
                                            <p:strVal val="#ppt_w"/>
                                          </p:val>
                                        </p:tav>
                                      </p:tavLst>
                                    </p:anim>
                                    <p:anim calcmode="lin" valueType="num">
                                      <p:cBhvr>
                                        <p:cTn id="158" dur="30" fill="hold"/>
                                        <p:tgtEl>
                                          <p:spTgt spid="21"/>
                                        </p:tgtEl>
                                        <p:attrNameLst>
                                          <p:attrName>ppt_h</p:attrName>
                                        </p:attrNameLst>
                                      </p:cBhvr>
                                      <p:tavLst>
                                        <p:tav tm="0">
                                          <p:val>
                                            <p:fltVal val="0"/>
                                          </p:val>
                                        </p:tav>
                                        <p:tav tm="100000">
                                          <p:val>
                                            <p:strVal val="#ppt_h"/>
                                          </p:val>
                                        </p:tav>
                                      </p:tavLst>
                                    </p:anim>
                                  </p:childTnLst>
                                </p:cTn>
                              </p:par>
                            </p:childTnLst>
                          </p:cTn>
                        </p:par>
                        <p:par>
                          <p:cTn id="159" fill="hold">
                            <p:stCondLst>
                              <p:cond delay="2980"/>
                            </p:stCondLst>
                            <p:childTnLst>
                              <p:par>
                                <p:cTn id="160" presetID="23" presetClass="entr" presetSubtype="16" fill="hold" grpId="0" nodeType="afterEffect">
                                  <p:stCondLst>
                                    <p:cond delay="10"/>
                                  </p:stCondLst>
                                  <p:iterate>
                                    <p:tmAbs val="0"/>
                                  </p:iterate>
                                  <p:childTnLst>
                                    <p:set>
                                      <p:cBhvr>
                                        <p:cTn id="161" fill="hold"/>
                                        <p:tgtEl>
                                          <p:spTgt spid="26"/>
                                        </p:tgtEl>
                                        <p:attrNameLst>
                                          <p:attrName>style.visibility</p:attrName>
                                        </p:attrNameLst>
                                      </p:cBhvr>
                                      <p:to>
                                        <p:strVal val="visible"/>
                                      </p:to>
                                    </p:set>
                                    <p:anim calcmode="lin" valueType="num">
                                      <p:cBhvr>
                                        <p:cTn id="162" dur="30" fill="hold"/>
                                        <p:tgtEl>
                                          <p:spTgt spid="26"/>
                                        </p:tgtEl>
                                        <p:attrNameLst>
                                          <p:attrName>ppt_w</p:attrName>
                                        </p:attrNameLst>
                                      </p:cBhvr>
                                      <p:tavLst>
                                        <p:tav tm="0">
                                          <p:val>
                                            <p:fltVal val="0"/>
                                          </p:val>
                                        </p:tav>
                                        <p:tav tm="100000">
                                          <p:val>
                                            <p:strVal val="#ppt_w"/>
                                          </p:val>
                                        </p:tav>
                                      </p:tavLst>
                                    </p:anim>
                                    <p:anim calcmode="lin" valueType="num">
                                      <p:cBhvr>
                                        <p:cTn id="163" dur="30" fill="hold"/>
                                        <p:tgtEl>
                                          <p:spTgt spid="26"/>
                                        </p:tgtEl>
                                        <p:attrNameLst>
                                          <p:attrName>ppt_h</p:attrName>
                                        </p:attrNameLst>
                                      </p:cBhvr>
                                      <p:tavLst>
                                        <p:tav tm="0">
                                          <p:val>
                                            <p:fltVal val="0"/>
                                          </p:val>
                                        </p:tav>
                                        <p:tav tm="100000">
                                          <p:val>
                                            <p:strVal val="#ppt_h"/>
                                          </p:val>
                                        </p:tav>
                                      </p:tavLst>
                                    </p:anim>
                                  </p:childTnLst>
                                </p:cTn>
                              </p:par>
                            </p:childTnLst>
                          </p:cTn>
                        </p:par>
                        <p:par>
                          <p:cTn id="164" fill="hold">
                            <p:stCondLst>
                              <p:cond delay="3020"/>
                            </p:stCondLst>
                            <p:childTnLst>
                              <p:par>
                                <p:cTn id="165" presetID="23" presetClass="entr" presetSubtype="16" fill="hold" grpId="0" nodeType="afterEffect">
                                  <p:stCondLst>
                                    <p:cond delay="10"/>
                                  </p:stCondLst>
                                  <p:iterate>
                                    <p:tmAbs val="0"/>
                                  </p:iterate>
                                  <p:childTnLst>
                                    <p:set>
                                      <p:cBhvr>
                                        <p:cTn id="166" fill="hold"/>
                                        <p:tgtEl>
                                          <p:spTgt spid="38"/>
                                        </p:tgtEl>
                                        <p:attrNameLst>
                                          <p:attrName>style.visibility</p:attrName>
                                        </p:attrNameLst>
                                      </p:cBhvr>
                                      <p:to>
                                        <p:strVal val="visible"/>
                                      </p:to>
                                    </p:set>
                                    <p:anim calcmode="lin" valueType="num">
                                      <p:cBhvr>
                                        <p:cTn id="167" dur="30" fill="hold"/>
                                        <p:tgtEl>
                                          <p:spTgt spid="38"/>
                                        </p:tgtEl>
                                        <p:attrNameLst>
                                          <p:attrName>ppt_w</p:attrName>
                                        </p:attrNameLst>
                                      </p:cBhvr>
                                      <p:tavLst>
                                        <p:tav tm="0">
                                          <p:val>
                                            <p:fltVal val="0"/>
                                          </p:val>
                                        </p:tav>
                                        <p:tav tm="100000">
                                          <p:val>
                                            <p:strVal val="#ppt_w"/>
                                          </p:val>
                                        </p:tav>
                                      </p:tavLst>
                                    </p:anim>
                                    <p:anim calcmode="lin" valueType="num">
                                      <p:cBhvr>
                                        <p:cTn id="168" dur="30" fill="hold"/>
                                        <p:tgtEl>
                                          <p:spTgt spid="38"/>
                                        </p:tgtEl>
                                        <p:attrNameLst>
                                          <p:attrName>ppt_h</p:attrName>
                                        </p:attrNameLst>
                                      </p:cBhvr>
                                      <p:tavLst>
                                        <p:tav tm="0">
                                          <p:val>
                                            <p:fltVal val="0"/>
                                          </p:val>
                                        </p:tav>
                                        <p:tav tm="100000">
                                          <p:val>
                                            <p:strVal val="#ppt_h"/>
                                          </p:val>
                                        </p:tav>
                                      </p:tavLst>
                                    </p:anim>
                                  </p:childTnLst>
                                </p:cTn>
                              </p:par>
                            </p:childTnLst>
                          </p:cTn>
                        </p:par>
                        <p:par>
                          <p:cTn id="169" fill="hold">
                            <p:stCondLst>
                              <p:cond delay="3060"/>
                            </p:stCondLst>
                            <p:childTnLst>
                              <p:par>
                                <p:cTn id="170" presetID="23" presetClass="entr" presetSubtype="16" fill="hold" grpId="0" nodeType="afterEffect">
                                  <p:stCondLst>
                                    <p:cond delay="10"/>
                                  </p:stCondLst>
                                  <p:iterate>
                                    <p:tmAbs val="0"/>
                                  </p:iterate>
                                  <p:childTnLst>
                                    <p:set>
                                      <p:cBhvr>
                                        <p:cTn id="171" fill="hold"/>
                                        <p:tgtEl>
                                          <p:spTgt spid="36"/>
                                        </p:tgtEl>
                                        <p:attrNameLst>
                                          <p:attrName>style.visibility</p:attrName>
                                        </p:attrNameLst>
                                      </p:cBhvr>
                                      <p:to>
                                        <p:strVal val="visible"/>
                                      </p:to>
                                    </p:set>
                                    <p:anim calcmode="lin" valueType="num">
                                      <p:cBhvr>
                                        <p:cTn id="172" dur="30" fill="hold"/>
                                        <p:tgtEl>
                                          <p:spTgt spid="36"/>
                                        </p:tgtEl>
                                        <p:attrNameLst>
                                          <p:attrName>ppt_w</p:attrName>
                                        </p:attrNameLst>
                                      </p:cBhvr>
                                      <p:tavLst>
                                        <p:tav tm="0">
                                          <p:val>
                                            <p:fltVal val="0"/>
                                          </p:val>
                                        </p:tav>
                                        <p:tav tm="100000">
                                          <p:val>
                                            <p:strVal val="#ppt_w"/>
                                          </p:val>
                                        </p:tav>
                                      </p:tavLst>
                                    </p:anim>
                                    <p:anim calcmode="lin" valueType="num">
                                      <p:cBhvr>
                                        <p:cTn id="173" dur="30" fill="hold"/>
                                        <p:tgtEl>
                                          <p:spTgt spid="36"/>
                                        </p:tgtEl>
                                        <p:attrNameLst>
                                          <p:attrName>ppt_h</p:attrName>
                                        </p:attrNameLst>
                                      </p:cBhvr>
                                      <p:tavLst>
                                        <p:tav tm="0">
                                          <p:val>
                                            <p:fltVal val="0"/>
                                          </p:val>
                                        </p:tav>
                                        <p:tav tm="100000">
                                          <p:val>
                                            <p:strVal val="#ppt_h"/>
                                          </p:val>
                                        </p:tav>
                                      </p:tavLst>
                                    </p:anim>
                                  </p:childTnLst>
                                </p:cTn>
                              </p:par>
                            </p:childTnLst>
                          </p:cTn>
                        </p:par>
                        <p:par>
                          <p:cTn id="174" fill="hold">
                            <p:stCondLst>
                              <p:cond delay="3100"/>
                            </p:stCondLst>
                            <p:childTnLst>
                              <p:par>
                                <p:cTn id="175" presetID="23" presetClass="entr" presetSubtype="16" fill="hold" grpId="0" nodeType="afterEffect">
                                  <p:stCondLst>
                                    <p:cond delay="10"/>
                                  </p:stCondLst>
                                  <p:iterate>
                                    <p:tmAbs val="0"/>
                                  </p:iterate>
                                  <p:childTnLst>
                                    <p:set>
                                      <p:cBhvr>
                                        <p:cTn id="176" fill="hold"/>
                                        <p:tgtEl>
                                          <p:spTgt spid="37"/>
                                        </p:tgtEl>
                                        <p:attrNameLst>
                                          <p:attrName>style.visibility</p:attrName>
                                        </p:attrNameLst>
                                      </p:cBhvr>
                                      <p:to>
                                        <p:strVal val="visible"/>
                                      </p:to>
                                    </p:set>
                                    <p:anim calcmode="lin" valueType="num">
                                      <p:cBhvr>
                                        <p:cTn id="177" dur="30" fill="hold"/>
                                        <p:tgtEl>
                                          <p:spTgt spid="37"/>
                                        </p:tgtEl>
                                        <p:attrNameLst>
                                          <p:attrName>ppt_w</p:attrName>
                                        </p:attrNameLst>
                                      </p:cBhvr>
                                      <p:tavLst>
                                        <p:tav tm="0">
                                          <p:val>
                                            <p:fltVal val="0"/>
                                          </p:val>
                                        </p:tav>
                                        <p:tav tm="100000">
                                          <p:val>
                                            <p:strVal val="#ppt_w"/>
                                          </p:val>
                                        </p:tav>
                                      </p:tavLst>
                                    </p:anim>
                                    <p:anim calcmode="lin" valueType="num">
                                      <p:cBhvr>
                                        <p:cTn id="178" dur="30" fill="hold"/>
                                        <p:tgtEl>
                                          <p:spTgt spid="37"/>
                                        </p:tgtEl>
                                        <p:attrNameLst>
                                          <p:attrName>ppt_h</p:attrName>
                                        </p:attrNameLst>
                                      </p:cBhvr>
                                      <p:tavLst>
                                        <p:tav tm="0">
                                          <p:val>
                                            <p:fltVal val="0"/>
                                          </p:val>
                                        </p:tav>
                                        <p:tav tm="100000">
                                          <p:val>
                                            <p:strVal val="#ppt_h"/>
                                          </p:val>
                                        </p:tav>
                                      </p:tavLst>
                                    </p:anim>
                                  </p:childTnLst>
                                </p:cTn>
                              </p:par>
                            </p:childTnLst>
                          </p:cTn>
                        </p:par>
                        <p:par>
                          <p:cTn id="179" fill="hold">
                            <p:stCondLst>
                              <p:cond delay="3140"/>
                            </p:stCondLst>
                            <p:childTnLst>
                              <p:par>
                                <p:cTn id="180" presetID="23" presetClass="entr" presetSubtype="16" fill="hold" grpId="0" nodeType="afterEffect">
                                  <p:stCondLst>
                                    <p:cond delay="10"/>
                                  </p:stCondLst>
                                  <p:iterate>
                                    <p:tmAbs val="0"/>
                                  </p:iterate>
                                  <p:childTnLst>
                                    <p:set>
                                      <p:cBhvr>
                                        <p:cTn id="181" fill="hold"/>
                                        <p:tgtEl>
                                          <p:spTgt spid="23"/>
                                        </p:tgtEl>
                                        <p:attrNameLst>
                                          <p:attrName>style.visibility</p:attrName>
                                        </p:attrNameLst>
                                      </p:cBhvr>
                                      <p:to>
                                        <p:strVal val="visible"/>
                                      </p:to>
                                    </p:set>
                                    <p:anim calcmode="lin" valueType="num">
                                      <p:cBhvr>
                                        <p:cTn id="182" dur="30" fill="hold"/>
                                        <p:tgtEl>
                                          <p:spTgt spid="23"/>
                                        </p:tgtEl>
                                        <p:attrNameLst>
                                          <p:attrName>ppt_w</p:attrName>
                                        </p:attrNameLst>
                                      </p:cBhvr>
                                      <p:tavLst>
                                        <p:tav tm="0">
                                          <p:val>
                                            <p:fltVal val="0"/>
                                          </p:val>
                                        </p:tav>
                                        <p:tav tm="100000">
                                          <p:val>
                                            <p:strVal val="#ppt_w"/>
                                          </p:val>
                                        </p:tav>
                                      </p:tavLst>
                                    </p:anim>
                                    <p:anim calcmode="lin" valueType="num">
                                      <p:cBhvr>
                                        <p:cTn id="183" dur="30" fill="hold"/>
                                        <p:tgtEl>
                                          <p:spTgt spid="23"/>
                                        </p:tgtEl>
                                        <p:attrNameLst>
                                          <p:attrName>ppt_h</p:attrName>
                                        </p:attrNameLst>
                                      </p:cBhvr>
                                      <p:tavLst>
                                        <p:tav tm="0">
                                          <p:val>
                                            <p:fltVal val="0"/>
                                          </p:val>
                                        </p:tav>
                                        <p:tav tm="100000">
                                          <p:val>
                                            <p:strVal val="#ppt_h"/>
                                          </p:val>
                                        </p:tav>
                                      </p:tavLst>
                                    </p:anim>
                                  </p:childTnLst>
                                </p:cTn>
                              </p:par>
                            </p:childTnLst>
                          </p:cTn>
                        </p:par>
                        <p:par>
                          <p:cTn id="184" fill="hold">
                            <p:stCondLst>
                              <p:cond delay="3180"/>
                            </p:stCondLst>
                            <p:childTnLst>
                              <p:par>
                                <p:cTn id="185" presetID="23" presetClass="entr" presetSubtype="16" fill="hold" grpId="0" nodeType="afterEffect">
                                  <p:stCondLst>
                                    <p:cond delay="10"/>
                                  </p:stCondLst>
                                  <p:iterate>
                                    <p:tmAbs val="0"/>
                                  </p:iterate>
                                  <p:childTnLst>
                                    <p:set>
                                      <p:cBhvr>
                                        <p:cTn id="186" fill="hold"/>
                                        <p:tgtEl>
                                          <p:spTgt spid="25"/>
                                        </p:tgtEl>
                                        <p:attrNameLst>
                                          <p:attrName>style.visibility</p:attrName>
                                        </p:attrNameLst>
                                      </p:cBhvr>
                                      <p:to>
                                        <p:strVal val="visible"/>
                                      </p:to>
                                    </p:set>
                                    <p:anim calcmode="lin" valueType="num">
                                      <p:cBhvr>
                                        <p:cTn id="187" dur="30" fill="hold"/>
                                        <p:tgtEl>
                                          <p:spTgt spid="25"/>
                                        </p:tgtEl>
                                        <p:attrNameLst>
                                          <p:attrName>ppt_w</p:attrName>
                                        </p:attrNameLst>
                                      </p:cBhvr>
                                      <p:tavLst>
                                        <p:tav tm="0">
                                          <p:val>
                                            <p:fltVal val="0"/>
                                          </p:val>
                                        </p:tav>
                                        <p:tav tm="100000">
                                          <p:val>
                                            <p:strVal val="#ppt_w"/>
                                          </p:val>
                                        </p:tav>
                                      </p:tavLst>
                                    </p:anim>
                                    <p:anim calcmode="lin" valueType="num">
                                      <p:cBhvr>
                                        <p:cTn id="188" dur="30" fill="hold"/>
                                        <p:tgtEl>
                                          <p:spTgt spid="25"/>
                                        </p:tgtEl>
                                        <p:attrNameLst>
                                          <p:attrName>ppt_h</p:attrName>
                                        </p:attrNameLst>
                                      </p:cBhvr>
                                      <p:tavLst>
                                        <p:tav tm="0">
                                          <p:val>
                                            <p:fltVal val="0"/>
                                          </p:val>
                                        </p:tav>
                                        <p:tav tm="100000">
                                          <p:val>
                                            <p:strVal val="#ppt_h"/>
                                          </p:val>
                                        </p:tav>
                                      </p:tavLst>
                                    </p:anim>
                                  </p:childTnLst>
                                </p:cTn>
                              </p:par>
                            </p:childTnLst>
                          </p:cTn>
                        </p:par>
                        <p:par>
                          <p:cTn id="189" fill="hold">
                            <p:stCondLst>
                              <p:cond delay="3220"/>
                            </p:stCondLst>
                            <p:childTnLst>
                              <p:par>
                                <p:cTn id="190" presetID="23" presetClass="entr" presetSubtype="16" fill="hold" grpId="0" nodeType="afterEffect">
                                  <p:stCondLst>
                                    <p:cond delay="10"/>
                                  </p:stCondLst>
                                  <p:iterate>
                                    <p:tmAbs val="0"/>
                                  </p:iterate>
                                  <p:childTnLst>
                                    <p:set>
                                      <p:cBhvr>
                                        <p:cTn id="191" fill="hold"/>
                                        <p:tgtEl>
                                          <p:spTgt spid="16"/>
                                        </p:tgtEl>
                                        <p:attrNameLst>
                                          <p:attrName>style.visibility</p:attrName>
                                        </p:attrNameLst>
                                      </p:cBhvr>
                                      <p:to>
                                        <p:strVal val="visible"/>
                                      </p:to>
                                    </p:set>
                                    <p:anim calcmode="lin" valueType="num">
                                      <p:cBhvr>
                                        <p:cTn id="192" dur="30" fill="hold"/>
                                        <p:tgtEl>
                                          <p:spTgt spid="16"/>
                                        </p:tgtEl>
                                        <p:attrNameLst>
                                          <p:attrName>ppt_w</p:attrName>
                                        </p:attrNameLst>
                                      </p:cBhvr>
                                      <p:tavLst>
                                        <p:tav tm="0">
                                          <p:val>
                                            <p:fltVal val="0"/>
                                          </p:val>
                                        </p:tav>
                                        <p:tav tm="100000">
                                          <p:val>
                                            <p:strVal val="#ppt_w"/>
                                          </p:val>
                                        </p:tav>
                                      </p:tavLst>
                                    </p:anim>
                                    <p:anim calcmode="lin" valueType="num">
                                      <p:cBhvr>
                                        <p:cTn id="193" dur="30" fill="hold"/>
                                        <p:tgtEl>
                                          <p:spTgt spid="16"/>
                                        </p:tgtEl>
                                        <p:attrNameLst>
                                          <p:attrName>ppt_h</p:attrName>
                                        </p:attrNameLst>
                                      </p:cBhvr>
                                      <p:tavLst>
                                        <p:tav tm="0">
                                          <p:val>
                                            <p:fltVal val="0"/>
                                          </p:val>
                                        </p:tav>
                                        <p:tav tm="100000">
                                          <p:val>
                                            <p:strVal val="#ppt_h"/>
                                          </p:val>
                                        </p:tav>
                                      </p:tavLst>
                                    </p:anim>
                                  </p:childTnLst>
                                </p:cTn>
                              </p:par>
                            </p:childTnLst>
                          </p:cTn>
                        </p:par>
                        <p:par>
                          <p:cTn id="194" fill="hold">
                            <p:stCondLst>
                              <p:cond delay="3260"/>
                            </p:stCondLst>
                            <p:childTnLst>
                              <p:par>
                                <p:cTn id="195" presetID="23" presetClass="entr" presetSubtype="16" fill="hold" grpId="0" nodeType="afterEffect">
                                  <p:stCondLst>
                                    <p:cond delay="10"/>
                                  </p:stCondLst>
                                  <p:iterate>
                                    <p:tmAbs val="0"/>
                                  </p:iterate>
                                  <p:childTnLst>
                                    <p:set>
                                      <p:cBhvr>
                                        <p:cTn id="196" fill="hold"/>
                                        <p:tgtEl>
                                          <p:spTgt spid="15"/>
                                        </p:tgtEl>
                                        <p:attrNameLst>
                                          <p:attrName>style.visibility</p:attrName>
                                        </p:attrNameLst>
                                      </p:cBhvr>
                                      <p:to>
                                        <p:strVal val="visible"/>
                                      </p:to>
                                    </p:set>
                                    <p:anim calcmode="lin" valueType="num">
                                      <p:cBhvr>
                                        <p:cTn id="197" dur="30" fill="hold"/>
                                        <p:tgtEl>
                                          <p:spTgt spid="15"/>
                                        </p:tgtEl>
                                        <p:attrNameLst>
                                          <p:attrName>ppt_w</p:attrName>
                                        </p:attrNameLst>
                                      </p:cBhvr>
                                      <p:tavLst>
                                        <p:tav tm="0">
                                          <p:val>
                                            <p:fltVal val="0"/>
                                          </p:val>
                                        </p:tav>
                                        <p:tav tm="100000">
                                          <p:val>
                                            <p:strVal val="#ppt_w"/>
                                          </p:val>
                                        </p:tav>
                                      </p:tavLst>
                                    </p:anim>
                                    <p:anim calcmode="lin" valueType="num">
                                      <p:cBhvr>
                                        <p:cTn id="198" dur="3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P spid="18" grpId="0" animBg="1" advAuto="0"/>
      <p:bldP spid="19" grpId="0" animBg="1" advAuto="0"/>
      <p:bldP spid="20"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1" grpId="0" animBg="1" advAuto="0"/>
      <p:bldP spid="32" grpId="0" animBg="1" advAuto="0"/>
      <p:bldP spid="33" grpId="0" animBg="1" advAuto="0"/>
      <p:bldP spid="34" grpId="0" animBg="1" advAuto="0"/>
      <p:bldP spid="35" grpId="0" animBg="1" advAuto="0"/>
      <p:bldP spid="36" grpId="0" animBg="1" advAuto="0"/>
      <p:bldP spid="37" grpId="0" animBg="1" advAuto="0"/>
      <p:bldP spid="38"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pdf">
            <a:extLst>
              <a:ext uri="{FF2B5EF4-FFF2-40B4-BE49-F238E27FC236}">
                <a16:creationId xmlns:a16="http://schemas.microsoft.com/office/drawing/2014/main" id="{07AF6FF9-B0DF-654B-ABDF-43110AA130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22374" y="2902343"/>
            <a:ext cx="593386" cy="668576"/>
          </a:xfrm>
          <a:prstGeom prst="rect">
            <a:avLst/>
          </a:prstGeom>
          <a:ln w="12700">
            <a:miter lim="400000"/>
          </a:ln>
        </p:spPr>
      </p:pic>
      <p:pic>
        <p:nvPicPr>
          <p:cNvPr id="7" name="pasted-image.pdf">
            <a:extLst>
              <a:ext uri="{FF2B5EF4-FFF2-40B4-BE49-F238E27FC236}">
                <a16:creationId xmlns:a16="http://schemas.microsoft.com/office/drawing/2014/main" id="{9C79DD7B-0F83-3843-9F80-C3C9BC6627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0640" y="3814491"/>
            <a:ext cx="593386" cy="668576"/>
          </a:xfrm>
          <a:prstGeom prst="rect">
            <a:avLst/>
          </a:prstGeom>
          <a:ln w="12700">
            <a:miter lim="400000"/>
          </a:ln>
        </p:spPr>
      </p:pic>
      <p:pic>
        <p:nvPicPr>
          <p:cNvPr id="8" name="pasted-image.pdf">
            <a:extLst>
              <a:ext uri="{FF2B5EF4-FFF2-40B4-BE49-F238E27FC236}">
                <a16:creationId xmlns:a16="http://schemas.microsoft.com/office/drawing/2014/main" id="{2313BE94-367E-D843-8489-3865271E167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76176" y="2902343"/>
            <a:ext cx="593386" cy="668576"/>
          </a:xfrm>
          <a:prstGeom prst="rect">
            <a:avLst/>
          </a:prstGeom>
          <a:ln w="12700">
            <a:miter lim="400000"/>
          </a:ln>
        </p:spPr>
      </p:pic>
      <p:pic>
        <p:nvPicPr>
          <p:cNvPr id="9" name="pasted-image.pdf">
            <a:extLst>
              <a:ext uri="{FF2B5EF4-FFF2-40B4-BE49-F238E27FC236}">
                <a16:creationId xmlns:a16="http://schemas.microsoft.com/office/drawing/2014/main" id="{ECCB8A93-6973-DD47-BE9C-18191F13F6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05033" y="2902343"/>
            <a:ext cx="593386" cy="668576"/>
          </a:xfrm>
          <a:prstGeom prst="rect">
            <a:avLst/>
          </a:prstGeom>
          <a:ln w="12700">
            <a:miter lim="400000"/>
          </a:ln>
        </p:spPr>
      </p:pic>
      <p:pic>
        <p:nvPicPr>
          <p:cNvPr id="10" name="pasted-image.pdf">
            <a:extLst>
              <a:ext uri="{FF2B5EF4-FFF2-40B4-BE49-F238E27FC236}">
                <a16:creationId xmlns:a16="http://schemas.microsoft.com/office/drawing/2014/main" id="{611A0247-0259-0F4B-9789-68221E89AF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271" y="2424030"/>
            <a:ext cx="593386" cy="668576"/>
          </a:xfrm>
          <a:prstGeom prst="rect">
            <a:avLst/>
          </a:prstGeom>
          <a:ln w="12700">
            <a:miter lim="400000"/>
          </a:ln>
        </p:spPr>
      </p:pic>
      <p:pic>
        <p:nvPicPr>
          <p:cNvPr id="11" name="pasted-image.pdf">
            <a:extLst>
              <a:ext uri="{FF2B5EF4-FFF2-40B4-BE49-F238E27FC236}">
                <a16:creationId xmlns:a16="http://schemas.microsoft.com/office/drawing/2014/main" id="{BCCCDC02-CB5C-9D4E-95D6-D1964E9A5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4571" y="2424030"/>
            <a:ext cx="593386" cy="668576"/>
          </a:xfrm>
          <a:prstGeom prst="rect">
            <a:avLst/>
          </a:prstGeom>
          <a:ln w="12700">
            <a:miter lim="400000"/>
          </a:ln>
        </p:spPr>
      </p:pic>
      <p:pic>
        <p:nvPicPr>
          <p:cNvPr id="12" name="pasted-image.pdf">
            <a:extLst>
              <a:ext uri="{FF2B5EF4-FFF2-40B4-BE49-F238E27FC236}">
                <a16:creationId xmlns:a16="http://schemas.microsoft.com/office/drawing/2014/main" id="{1AC3D866-3D77-DA46-8BA6-AEEB6ED05E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74571" y="3326753"/>
            <a:ext cx="593386" cy="668576"/>
          </a:xfrm>
          <a:prstGeom prst="rect">
            <a:avLst/>
          </a:prstGeom>
          <a:ln w="12700">
            <a:miter lim="400000"/>
          </a:ln>
        </p:spPr>
      </p:pic>
      <p:pic>
        <p:nvPicPr>
          <p:cNvPr id="13" name="pasted-image.pdf">
            <a:extLst>
              <a:ext uri="{FF2B5EF4-FFF2-40B4-BE49-F238E27FC236}">
                <a16:creationId xmlns:a16="http://schemas.microsoft.com/office/drawing/2014/main" id="{C5147622-EDC4-A641-A568-447D410C7F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860" y="2902343"/>
            <a:ext cx="593386" cy="668576"/>
          </a:xfrm>
          <a:prstGeom prst="rect">
            <a:avLst/>
          </a:prstGeom>
          <a:ln w="12700">
            <a:miter lim="400000"/>
          </a:ln>
        </p:spPr>
      </p:pic>
      <p:pic>
        <p:nvPicPr>
          <p:cNvPr id="14" name="pasted-image.pdf">
            <a:extLst>
              <a:ext uri="{FF2B5EF4-FFF2-40B4-BE49-F238E27FC236}">
                <a16:creationId xmlns:a16="http://schemas.microsoft.com/office/drawing/2014/main" id="{DAD21AD8-EDF5-374E-956C-5A893E662A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7893" y="2902343"/>
            <a:ext cx="593386" cy="668576"/>
          </a:xfrm>
          <a:prstGeom prst="rect">
            <a:avLst/>
          </a:prstGeom>
          <a:ln w="12700">
            <a:miter lim="400000"/>
          </a:ln>
        </p:spPr>
      </p:pic>
      <p:pic>
        <p:nvPicPr>
          <p:cNvPr id="15" name="pasted-image.pdf">
            <a:extLst>
              <a:ext uri="{FF2B5EF4-FFF2-40B4-BE49-F238E27FC236}">
                <a16:creationId xmlns:a16="http://schemas.microsoft.com/office/drawing/2014/main" id="{CC0F7A04-27D6-834E-A5D2-D1A8F52BA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440" y="2902343"/>
            <a:ext cx="593386" cy="668576"/>
          </a:xfrm>
          <a:prstGeom prst="rect">
            <a:avLst/>
          </a:prstGeom>
          <a:ln w="12700">
            <a:miter lim="400000"/>
          </a:ln>
        </p:spPr>
      </p:pic>
      <p:pic>
        <p:nvPicPr>
          <p:cNvPr id="16" name="pasted-image.pdf">
            <a:extLst>
              <a:ext uri="{FF2B5EF4-FFF2-40B4-BE49-F238E27FC236}">
                <a16:creationId xmlns:a16="http://schemas.microsoft.com/office/drawing/2014/main" id="{82716562-BD06-E141-AD8F-CA4834D4970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8033" y="3326753"/>
            <a:ext cx="593386" cy="668576"/>
          </a:xfrm>
          <a:prstGeom prst="rect">
            <a:avLst/>
          </a:prstGeom>
          <a:ln w="12700">
            <a:miter lim="400000"/>
          </a:ln>
        </p:spPr>
      </p:pic>
      <p:pic>
        <p:nvPicPr>
          <p:cNvPr id="17" name="pasted-image.pdf">
            <a:extLst>
              <a:ext uri="{FF2B5EF4-FFF2-40B4-BE49-F238E27FC236}">
                <a16:creationId xmlns:a16="http://schemas.microsoft.com/office/drawing/2014/main" id="{5B07CCDE-C593-AA49-9CF0-1C182D0EC9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3440" y="3793786"/>
            <a:ext cx="593386" cy="668576"/>
          </a:xfrm>
          <a:prstGeom prst="rect">
            <a:avLst/>
          </a:prstGeom>
          <a:ln w="12700">
            <a:miter lim="400000"/>
          </a:ln>
        </p:spPr>
      </p:pic>
      <p:pic>
        <p:nvPicPr>
          <p:cNvPr id="18" name="pasted-image.pdf">
            <a:extLst>
              <a:ext uri="{FF2B5EF4-FFF2-40B4-BE49-F238E27FC236}">
                <a16:creationId xmlns:a16="http://schemas.microsoft.com/office/drawing/2014/main" id="{B095CCA4-FA18-6C47-96CC-6D174A1472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2529" y="3793786"/>
            <a:ext cx="593386" cy="668576"/>
          </a:xfrm>
          <a:prstGeom prst="rect">
            <a:avLst/>
          </a:prstGeom>
          <a:ln w="12700">
            <a:miter lim="400000"/>
          </a:ln>
        </p:spPr>
      </p:pic>
      <p:pic>
        <p:nvPicPr>
          <p:cNvPr id="19" name="pasted-image.pdf">
            <a:extLst>
              <a:ext uri="{FF2B5EF4-FFF2-40B4-BE49-F238E27FC236}">
                <a16:creationId xmlns:a16="http://schemas.microsoft.com/office/drawing/2014/main" id="{2F5F2941-1E2D-2041-A2BF-4080035C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860" y="3793786"/>
            <a:ext cx="593386" cy="668576"/>
          </a:xfrm>
          <a:prstGeom prst="rect">
            <a:avLst/>
          </a:prstGeom>
          <a:ln w="12700">
            <a:miter lim="400000"/>
          </a:ln>
        </p:spPr>
      </p:pic>
      <p:pic>
        <p:nvPicPr>
          <p:cNvPr id="20" name="pasted-image.pdf">
            <a:extLst>
              <a:ext uri="{FF2B5EF4-FFF2-40B4-BE49-F238E27FC236}">
                <a16:creationId xmlns:a16="http://schemas.microsoft.com/office/drawing/2014/main" id="{6FFAB5A2-B87E-4849-9FBE-A6BE7254EE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5023" y="3793786"/>
            <a:ext cx="593386" cy="668576"/>
          </a:xfrm>
          <a:prstGeom prst="rect">
            <a:avLst/>
          </a:prstGeom>
          <a:ln w="12700">
            <a:miter lim="400000"/>
          </a:ln>
        </p:spPr>
      </p:pic>
      <p:pic>
        <p:nvPicPr>
          <p:cNvPr id="21" name="pasted-image.pdf">
            <a:extLst>
              <a:ext uri="{FF2B5EF4-FFF2-40B4-BE49-F238E27FC236}">
                <a16:creationId xmlns:a16="http://schemas.microsoft.com/office/drawing/2014/main" id="{38E79FBF-5812-C54C-B0DF-68197D0EC7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8994" y="3793786"/>
            <a:ext cx="593386" cy="668576"/>
          </a:xfrm>
          <a:prstGeom prst="rect">
            <a:avLst/>
          </a:prstGeom>
          <a:ln w="12700">
            <a:miter lim="400000"/>
          </a:ln>
        </p:spPr>
      </p:pic>
      <p:pic>
        <p:nvPicPr>
          <p:cNvPr id="22" name="pasted-image.pdf">
            <a:extLst>
              <a:ext uri="{FF2B5EF4-FFF2-40B4-BE49-F238E27FC236}">
                <a16:creationId xmlns:a16="http://schemas.microsoft.com/office/drawing/2014/main" id="{0B9DB88E-22E9-EB4A-8F3E-99384EB6D6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43570" y="3793786"/>
            <a:ext cx="593386" cy="668576"/>
          </a:xfrm>
          <a:prstGeom prst="rect">
            <a:avLst/>
          </a:prstGeom>
          <a:ln w="12700">
            <a:miter lim="400000"/>
          </a:ln>
        </p:spPr>
      </p:pic>
      <p:pic>
        <p:nvPicPr>
          <p:cNvPr id="23" name="pasted-image.pdf">
            <a:extLst>
              <a:ext uri="{FF2B5EF4-FFF2-40B4-BE49-F238E27FC236}">
                <a16:creationId xmlns:a16="http://schemas.microsoft.com/office/drawing/2014/main" id="{8A242ECC-041D-C049-AE0F-03FEDCA8EB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2001" y="3326753"/>
            <a:ext cx="593386" cy="668576"/>
          </a:xfrm>
          <a:prstGeom prst="rect">
            <a:avLst/>
          </a:prstGeom>
          <a:ln w="12700">
            <a:miter lim="400000"/>
          </a:ln>
        </p:spPr>
      </p:pic>
      <p:pic>
        <p:nvPicPr>
          <p:cNvPr id="24" name="pasted-image.pdf">
            <a:extLst>
              <a:ext uri="{FF2B5EF4-FFF2-40B4-BE49-F238E27FC236}">
                <a16:creationId xmlns:a16="http://schemas.microsoft.com/office/drawing/2014/main" id="{DA6EDFF3-2C23-BC44-9CF9-384B476C14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51143" y="3326753"/>
            <a:ext cx="593386" cy="668576"/>
          </a:xfrm>
          <a:prstGeom prst="rect">
            <a:avLst/>
          </a:prstGeom>
          <a:ln w="12700">
            <a:miter lim="400000"/>
          </a:ln>
        </p:spPr>
      </p:pic>
      <p:pic>
        <p:nvPicPr>
          <p:cNvPr id="25" name="pasted-image.pdf">
            <a:extLst>
              <a:ext uri="{FF2B5EF4-FFF2-40B4-BE49-F238E27FC236}">
                <a16:creationId xmlns:a16="http://schemas.microsoft.com/office/drawing/2014/main" id="{2085E231-83D4-0544-BA9B-89344C8501A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08131" y="3796364"/>
            <a:ext cx="593386" cy="668576"/>
          </a:xfrm>
          <a:prstGeom prst="rect">
            <a:avLst/>
          </a:prstGeom>
          <a:ln w="12700">
            <a:miter lim="400000"/>
          </a:ln>
        </p:spPr>
      </p:pic>
      <p:pic>
        <p:nvPicPr>
          <p:cNvPr id="26" name="pasted-image.pdf">
            <a:extLst>
              <a:ext uri="{FF2B5EF4-FFF2-40B4-BE49-F238E27FC236}">
                <a16:creationId xmlns:a16="http://schemas.microsoft.com/office/drawing/2014/main" id="{E6520A33-0903-084B-92DB-CCF15DF081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89809" y="3805477"/>
            <a:ext cx="593386" cy="668576"/>
          </a:xfrm>
          <a:prstGeom prst="rect">
            <a:avLst/>
          </a:prstGeom>
          <a:ln w="12700">
            <a:miter lim="400000"/>
          </a:ln>
        </p:spPr>
      </p:pic>
      <p:pic>
        <p:nvPicPr>
          <p:cNvPr id="27" name="pasted-image.pdf">
            <a:extLst>
              <a:ext uri="{FF2B5EF4-FFF2-40B4-BE49-F238E27FC236}">
                <a16:creationId xmlns:a16="http://schemas.microsoft.com/office/drawing/2014/main" id="{A7AFC009-4830-F445-BBC3-95290A3DF5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91696" y="3326753"/>
            <a:ext cx="593386" cy="668576"/>
          </a:xfrm>
          <a:prstGeom prst="rect">
            <a:avLst/>
          </a:prstGeom>
          <a:ln w="12700">
            <a:miter lim="400000"/>
          </a:ln>
        </p:spPr>
      </p:pic>
      <p:pic>
        <p:nvPicPr>
          <p:cNvPr id="28" name="pasted-image.pdf">
            <a:extLst>
              <a:ext uri="{FF2B5EF4-FFF2-40B4-BE49-F238E27FC236}">
                <a16:creationId xmlns:a16="http://schemas.microsoft.com/office/drawing/2014/main" id="{4AD439AF-7854-7148-ABBD-9E375A976F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06166" y="2902343"/>
            <a:ext cx="593386" cy="668576"/>
          </a:xfrm>
          <a:prstGeom prst="rect">
            <a:avLst/>
          </a:prstGeom>
          <a:ln w="12700">
            <a:miter lim="400000"/>
          </a:ln>
        </p:spPr>
      </p:pic>
      <p:pic>
        <p:nvPicPr>
          <p:cNvPr id="29" name="pasted-image.pdf">
            <a:extLst>
              <a:ext uri="{FF2B5EF4-FFF2-40B4-BE49-F238E27FC236}">
                <a16:creationId xmlns:a16="http://schemas.microsoft.com/office/drawing/2014/main" id="{D8C11690-D807-F841-B811-AFF85F7EDD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6182" y="2902343"/>
            <a:ext cx="593386" cy="668576"/>
          </a:xfrm>
          <a:prstGeom prst="rect">
            <a:avLst/>
          </a:prstGeom>
          <a:ln w="12700">
            <a:miter lim="400000"/>
          </a:ln>
        </p:spPr>
      </p:pic>
      <p:pic>
        <p:nvPicPr>
          <p:cNvPr id="30" name="pasted-image.pdf">
            <a:extLst>
              <a:ext uri="{FF2B5EF4-FFF2-40B4-BE49-F238E27FC236}">
                <a16:creationId xmlns:a16="http://schemas.microsoft.com/office/drawing/2014/main" id="{F33781CA-861B-9444-ABDA-218247C25B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4251" y="2438317"/>
            <a:ext cx="593386" cy="668576"/>
          </a:xfrm>
          <a:prstGeom prst="rect">
            <a:avLst/>
          </a:prstGeom>
          <a:ln w="12700">
            <a:miter lim="400000"/>
          </a:ln>
        </p:spPr>
      </p:pic>
      <p:pic>
        <p:nvPicPr>
          <p:cNvPr id="31" name="pasted-image.pdf">
            <a:extLst>
              <a:ext uri="{FF2B5EF4-FFF2-40B4-BE49-F238E27FC236}">
                <a16:creationId xmlns:a16="http://schemas.microsoft.com/office/drawing/2014/main" id="{AF1D6E1D-1997-6242-A8F9-21E21416A2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92876" y="2438317"/>
            <a:ext cx="593386" cy="668576"/>
          </a:xfrm>
          <a:prstGeom prst="rect">
            <a:avLst/>
          </a:prstGeom>
          <a:ln w="12700">
            <a:miter lim="400000"/>
          </a:ln>
        </p:spPr>
      </p:pic>
      <p:pic>
        <p:nvPicPr>
          <p:cNvPr id="32" name="pasted-image.pdf">
            <a:extLst>
              <a:ext uri="{FF2B5EF4-FFF2-40B4-BE49-F238E27FC236}">
                <a16:creationId xmlns:a16="http://schemas.microsoft.com/office/drawing/2014/main" id="{E2ACE589-5991-6844-BD05-A449800473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9743" y="3793786"/>
            <a:ext cx="593386" cy="668576"/>
          </a:xfrm>
          <a:prstGeom prst="rect">
            <a:avLst/>
          </a:prstGeom>
          <a:ln w="12700">
            <a:miter lim="400000"/>
          </a:ln>
        </p:spPr>
      </p:pic>
      <p:pic>
        <p:nvPicPr>
          <p:cNvPr id="33" name="pasted-image.pdf">
            <a:extLst>
              <a:ext uri="{FF2B5EF4-FFF2-40B4-BE49-F238E27FC236}">
                <a16:creationId xmlns:a16="http://schemas.microsoft.com/office/drawing/2014/main" id="{76BC36E9-1C26-C441-B6AA-FCD46E76BE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67163" y="3796463"/>
            <a:ext cx="593386" cy="668576"/>
          </a:xfrm>
          <a:prstGeom prst="rect">
            <a:avLst/>
          </a:prstGeom>
          <a:ln w="12700">
            <a:miter lim="400000"/>
          </a:ln>
        </p:spPr>
      </p:pic>
      <p:pic>
        <p:nvPicPr>
          <p:cNvPr id="34" name="pasted-image.pdf">
            <a:extLst>
              <a:ext uri="{FF2B5EF4-FFF2-40B4-BE49-F238E27FC236}">
                <a16:creationId xmlns:a16="http://schemas.microsoft.com/office/drawing/2014/main" id="{CCAFEF48-2F08-2048-B99F-8EC834860A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24188" y="3793786"/>
            <a:ext cx="593386" cy="668576"/>
          </a:xfrm>
          <a:prstGeom prst="rect">
            <a:avLst/>
          </a:prstGeom>
          <a:ln w="12700">
            <a:miter lim="400000"/>
          </a:ln>
        </p:spPr>
      </p:pic>
      <p:pic>
        <p:nvPicPr>
          <p:cNvPr id="35" name="pasted-image.pdf">
            <a:extLst>
              <a:ext uri="{FF2B5EF4-FFF2-40B4-BE49-F238E27FC236}">
                <a16:creationId xmlns:a16="http://schemas.microsoft.com/office/drawing/2014/main" id="{31459D7E-186D-EB41-9C87-B1A882E4A42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4251" y="3326753"/>
            <a:ext cx="593386" cy="668576"/>
          </a:xfrm>
          <a:prstGeom prst="rect">
            <a:avLst/>
          </a:prstGeom>
          <a:ln w="12700">
            <a:miter lim="400000"/>
          </a:ln>
        </p:spPr>
      </p:pic>
      <p:pic>
        <p:nvPicPr>
          <p:cNvPr id="36" name="pasted-image.pdf">
            <a:extLst>
              <a:ext uri="{FF2B5EF4-FFF2-40B4-BE49-F238E27FC236}">
                <a16:creationId xmlns:a16="http://schemas.microsoft.com/office/drawing/2014/main" id="{49B26ED4-696D-004D-9232-ED05737D0A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7473" y="2902343"/>
            <a:ext cx="593386" cy="668576"/>
          </a:xfrm>
          <a:prstGeom prst="rect">
            <a:avLst/>
          </a:prstGeom>
          <a:ln w="12700">
            <a:miter lim="400000"/>
          </a:ln>
        </p:spPr>
      </p:pic>
      <p:pic>
        <p:nvPicPr>
          <p:cNvPr id="37" name="pasted-image.pdf">
            <a:extLst>
              <a:ext uri="{FF2B5EF4-FFF2-40B4-BE49-F238E27FC236}">
                <a16:creationId xmlns:a16="http://schemas.microsoft.com/office/drawing/2014/main" id="{4926E8F2-2894-B34B-BE34-641293088F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5493" y="2902343"/>
            <a:ext cx="593386" cy="668576"/>
          </a:xfrm>
          <a:prstGeom prst="rect">
            <a:avLst/>
          </a:prstGeom>
          <a:ln w="12700">
            <a:miter lim="400000"/>
          </a:ln>
        </p:spPr>
      </p:pic>
      <p:pic>
        <p:nvPicPr>
          <p:cNvPr id="38" name="pasted-image.pdf">
            <a:extLst>
              <a:ext uri="{FF2B5EF4-FFF2-40B4-BE49-F238E27FC236}">
                <a16:creationId xmlns:a16="http://schemas.microsoft.com/office/drawing/2014/main" id="{41D1EE48-2932-AA42-A04E-366E035769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82599" y="2902343"/>
            <a:ext cx="593386" cy="668576"/>
          </a:xfrm>
          <a:prstGeom prst="rect">
            <a:avLst/>
          </a:prstGeom>
          <a:ln w="12700">
            <a:miter lim="400000"/>
          </a:ln>
        </p:spPr>
      </p:pic>
      <p:pic>
        <p:nvPicPr>
          <p:cNvPr id="39" name="pasted-image.pdf">
            <a:extLst>
              <a:ext uri="{FF2B5EF4-FFF2-40B4-BE49-F238E27FC236}">
                <a16:creationId xmlns:a16="http://schemas.microsoft.com/office/drawing/2014/main" id="{C8FF3E74-EE1F-8348-B72F-C5D11CD4FDA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1115" y="2902343"/>
            <a:ext cx="593386" cy="668576"/>
          </a:xfrm>
          <a:prstGeom prst="rect">
            <a:avLst/>
          </a:prstGeom>
          <a:ln w="12700">
            <a:miter lim="400000"/>
          </a:ln>
        </p:spPr>
      </p:pic>
      <p:pic>
        <p:nvPicPr>
          <p:cNvPr id="40" name="pasted-image.pdf">
            <a:extLst>
              <a:ext uri="{FF2B5EF4-FFF2-40B4-BE49-F238E27FC236}">
                <a16:creationId xmlns:a16="http://schemas.microsoft.com/office/drawing/2014/main" id="{7F0C817E-0C1C-9147-8AC7-A88187D921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2716" y="3326753"/>
            <a:ext cx="593386" cy="668576"/>
          </a:xfrm>
          <a:prstGeom prst="rect">
            <a:avLst/>
          </a:prstGeom>
          <a:ln w="12700">
            <a:miter lim="400000"/>
          </a:ln>
        </p:spPr>
      </p:pic>
      <p:pic>
        <p:nvPicPr>
          <p:cNvPr id="41" name="pasted-image.pdf">
            <a:extLst>
              <a:ext uri="{FF2B5EF4-FFF2-40B4-BE49-F238E27FC236}">
                <a16:creationId xmlns:a16="http://schemas.microsoft.com/office/drawing/2014/main" id="{5A5FAA62-DE92-0141-BB4B-BE1BAF163C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59095" y="3326753"/>
            <a:ext cx="593386" cy="668576"/>
          </a:xfrm>
          <a:prstGeom prst="rect">
            <a:avLst/>
          </a:prstGeom>
          <a:ln w="12700">
            <a:miter lim="400000"/>
          </a:ln>
        </p:spPr>
      </p:pic>
      <p:sp>
        <p:nvSpPr>
          <p:cNvPr id="42" name="Shape 745">
            <a:extLst>
              <a:ext uri="{FF2B5EF4-FFF2-40B4-BE49-F238E27FC236}">
                <a16:creationId xmlns:a16="http://schemas.microsoft.com/office/drawing/2014/main" id="{445F46B2-2586-084E-B84E-34049614D0B4}"/>
              </a:ext>
            </a:extLst>
          </p:cNvPr>
          <p:cNvSpPr/>
          <p:nvPr/>
        </p:nvSpPr>
        <p:spPr>
          <a:xfrm>
            <a:off x="179626" y="2249770"/>
            <a:ext cx="1988440" cy="2328555"/>
          </a:xfrm>
          <a:prstGeom prst="rect">
            <a:avLst/>
          </a:prstGeom>
          <a:ln w="76200">
            <a:solidFill>
              <a:srgbClr val="0BCFD8"/>
            </a:solidFill>
            <a:miter lim="400000"/>
          </a:ln>
        </p:spPr>
        <p:txBody>
          <a:bodyPr lIns="26788" tIns="26788" rIns="26788" bIns="26788" anchor="ctr"/>
          <a:lstStyle/>
          <a:p>
            <a:pPr algn="ctr" defTabSz="308064">
              <a:defRPr sz="3200" b="0">
                <a:solidFill>
                  <a:srgbClr val="FFFFFF"/>
                </a:solidFill>
                <a:latin typeface="+mn-lt"/>
                <a:ea typeface="+mn-ea"/>
                <a:cs typeface="+mn-cs"/>
                <a:sym typeface="Helvetica Light"/>
              </a:defRPr>
            </a:pPr>
            <a:endParaRPr sz="2000"/>
          </a:p>
        </p:txBody>
      </p:sp>
      <p:sp>
        <p:nvSpPr>
          <p:cNvPr id="43" name="Shape 746">
            <a:extLst>
              <a:ext uri="{FF2B5EF4-FFF2-40B4-BE49-F238E27FC236}">
                <a16:creationId xmlns:a16="http://schemas.microsoft.com/office/drawing/2014/main" id="{7160E477-3F54-7548-B909-352C929C6E16}"/>
              </a:ext>
            </a:extLst>
          </p:cNvPr>
          <p:cNvSpPr/>
          <p:nvPr/>
        </p:nvSpPr>
        <p:spPr>
          <a:xfrm>
            <a:off x="1523096" y="700382"/>
            <a:ext cx="6097822" cy="384719"/>
          </a:xfrm>
          <a:prstGeom prst="rect">
            <a:avLst/>
          </a:prstGeom>
          <a:ln w="12700">
            <a:miter lim="400000"/>
          </a:ln>
          <a:extLst>
            <a:ext uri="{C572A759-6A51-4108-AA02-DFA0A04FC94B}">
              <ma14:wrappingTextBoxFlag xmlns="" xmlns:ma14="http://schemas.microsoft.com/office/mac/drawingml/2011/main" val="1"/>
            </a:ext>
          </a:extLst>
        </p:spPr>
        <p:txBody>
          <a:bodyPr wrap="none" lIns="19049" tIns="19049" rIns="19049" bIns="19049" anchor="ctr">
            <a:spAutoFit/>
          </a:bodyPr>
          <a:lstStyle>
            <a:lvl1pPr algn="ctr">
              <a:lnSpc>
                <a:spcPct val="100000"/>
              </a:lnSpc>
              <a:defRPr sz="8400"/>
            </a:lvl1pPr>
          </a:lstStyle>
          <a:p>
            <a:r>
              <a:rPr lang="en-US" sz="2250" dirty="0"/>
              <a:t>And that is why there is container orchestration</a:t>
            </a:r>
            <a:endParaRPr sz="2250" dirty="0"/>
          </a:p>
        </p:txBody>
      </p:sp>
      <p:sp>
        <p:nvSpPr>
          <p:cNvPr id="44" name="Shape 747">
            <a:extLst>
              <a:ext uri="{FF2B5EF4-FFF2-40B4-BE49-F238E27FC236}">
                <a16:creationId xmlns:a16="http://schemas.microsoft.com/office/drawing/2014/main" id="{04693055-74F6-CC49-8F65-F106648EB680}"/>
              </a:ext>
            </a:extLst>
          </p:cNvPr>
          <p:cNvSpPr/>
          <p:nvPr/>
        </p:nvSpPr>
        <p:spPr>
          <a:xfrm>
            <a:off x="1336750" y="336206"/>
            <a:ext cx="6503957" cy="1113071"/>
          </a:xfrm>
          <a:prstGeom prst="rect">
            <a:avLst/>
          </a:prstGeom>
          <a:ln w="88900">
            <a:solidFill>
              <a:srgbClr val="00D6E0"/>
            </a:solidFill>
            <a:miter lim="400000"/>
          </a:ln>
        </p:spPr>
        <p:txBody>
          <a:bodyPr lIns="26788" tIns="26788" rIns="26788" bIns="26788" anchor="ctr"/>
          <a:lstStyle/>
          <a:p>
            <a:pPr algn="ctr" defTabSz="308064">
              <a:defRPr sz="3200" b="0">
                <a:solidFill>
                  <a:srgbClr val="FFFFFF"/>
                </a:solidFill>
                <a:latin typeface="+mn-lt"/>
                <a:ea typeface="+mn-ea"/>
                <a:cs typeface="+mn-cs"/>
                <a:sym typeface="Helvetica Light"/>
              </a:defRPr>
            </a:pPr>
            <a:endParaRPr sz="2000"/>
          </a:p>
        </p:txBody>
      </p:sp>
      <p:sp>
        <p:nvSpPr>
          <p:cNvPr id="45" name="Shape 748">
            <a:extLst>
              <a:ext uri="{FF2B5EF4-FFF2-40B4-BE49-F238E27FC236}">
                <a16:creationId xmlns:a16="http://schemas.microsoft.com/office/drawing/2014/main" id="{D6F8C5C9-7D17-0348-A19E-11591D9B2FD6}"/>
              </a:ext>
            </a:extLst>
          </p:cNvPr>
          <p:cNvSpPr/>
          <p:nvPr/>
        </p:nvSpPr>
        <p:spPr>
          <a:xfrm>
            <a:off x="624266" y="906995"/>
            <a:ext cx="713829" cy="1333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88900">
            <a:solidFill>
              <a:srgbClr val="00D6E0"/>
            </a:solidFill>
            <a:miter lim="400000"/>
          </a:ln>
        </p:spPr>
        <p:txBody>
          <a:bodyPr lIns="26788" tIns="26788" rIns="26788" bIns="26788" anchor="ctr"/>
          <a:lstStyle/>
          <a:p>
            <a:pPr algn="ctr" defTabSz="308064">
              <a:defRPr sz="3200" b="0">
                <a:solidFill>
                  <a:srgbClr val="000000"/>
                </a:solidFill>
                <a:latin typeface="+mn-lt"/>
                <a:ea typeface="+mn-ea"/>
                <a:cs typeface="+mn-cs"/>
                <a:sym typeface="Helvetica Light"/>
              </a:defRPr>
            </a:pPr>
            <a:endParaRPr sz="2000"/>
          </a:p>
        </p:txBody>
      </p:sp>
      <p:sp>
        <p:nvSpPr>
          <p:cNvPr id="46" name="Shape 749">
            <a:extLst>
              <a:ext uri="{FF2B5EF4-FFF2-40B4-BE49-F238E27FC236}">
                <a16:creationId xmlns:a16="http://schemas.microsoft.com/office/drawing/2014/main" id="{4AB9A496-1843-A249-8320-BF83B78227E1}"/>
              </a:ext>
            </a:extLst>
          </p:cNvPr>
          <p:cNvSpPr/>
          <p:nvPr/>
        </p:nvSpPr>
        <p:spPr>
          <a:xfrm flipH="1">
            <a:off x="7854298" y="906995"/>
            <a:ext cx="713829" cy="1333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88900">
            <a:solidFill>
              <a:srgbClr val="00D6E0"/>
            </a:solidFill>
            <a:miter lim="400000"/>
          </a:ln>
        </p:spPr>
        <p:txBody>
          <a:bodyPr lIns="26788" tIns="26788" rIns="26788" bIns="26788" anchor="ctr"/>
          <a:lstStyle/>
          <a:p>
            <a:pPr algn="ctr" defTabSz="308064">
              <a:defRPr sz="3200" b="0">
                <a:solidFill>
                  <a:srgbClr val="000000"/>
                </a:solidFill>
                <a:latin typeface="+mn-lt"/>
                <a:ea typeface="+mn-ea"/>
                <a:cs typeface="+mn-cs"/>
                <a:sym typeface="Helvetica Light"/>
              </a:defRPr>
            </a:pPr>
            <a:endParaRPr sz="2000"/>
          </a:p>
        </p:txBody>
      </p:sp>
      <p:sp>
        <p:nvSpPr>
          <p:cNvPr id="47" name="Shape 750">
            <a:extLst>
              <a:ext uri="{FF2B5EF4-FFF2-40B4-BE49-F238E27FC236}">
                <a16:creationId xmlns:a16="http://schemas.microsoft.com/office/drawing/2014/main" id="{9912FA8D-9281-AA4A-A426-215D2EA2367B}"/>
              </a:ext>
            </a:extLst>
          </p:cNvPr>
          <p:cNvSpPr/>
          <p:nvPr/>
        </p:nvSpPr>
        <p:spPr>
          <a:xfrm>
            <a:off x="3401726" y="1444278"/>
            <a:ext cx="0" cy="796274"/>
          </a:xfrm>
          <a:prstGeom prst="line">
            <a:avLst/>
          </a:prstGeom>
          <a:ln w="88900">
            <a:solidFill>
              <a:srgbClr val="00D6E0"/>
            </a:solidFill>
            <a:miter lim="400000"/>
          </a:ln>
        </p:spPr>
        <p:txBody>
          <a:bodyPr lIns="26788" tIns="26788" rIns="26788" bIns="26788" anchor="ctr"/>
          <a:lstStyle/>
          <a:p>
            <a:pPr algn="ctr" defTabSz="308064">
              <a:defRPr sz="3200" b="0">
                <a:solidFill>
                  <a:srgbClr val="000000"/>
                </a:solidFill>
                <a:latin typeface="+mn-lt"/>
                <a:ea typeface="+mn-ea"/>
                <a:cs typeface="+mn-cs"/>
                <a:sym typeface="Helvetica Light"/>
              </a:defRPr>
            </a:pPr>
            <a:endParaRPr sz="2000"/>
          </a:p>
        </p:txBody>
      </p:sp>
      <p:sp>
        <p:nvSpPr>
          <p:cNvPr id="48" name="Shape 751">
            <a:extLst>
              <a:ext uri="{FF2B5EF4-FFF2-40B4-BE49-F238E27FC236}">
                <a16:creationId xmlns:a16="http://schemas.microsoft.com/office/drawing/2014/main" id="{F2EEF28F-44AE-B948-8217-97BC81355FA3}"/>
              </a:ext>
            </a:extLst>
          </p:cNvPr>
          <p:cNvSpPr/>
          <p:nvPr/>
        </p:nvSpPr>
        <p:spPr>
          <a:xfrm>
            <a:off x="5692876" y="1444278"/>
            <a:ext cx="0" cy="796274"/>
          </a:xfrm>
          <a:prstGeom prst="line">
            <a:avLst/>
          </a:prstGeom>
          <a:ln w="88900">
            <a:solidFill>
              <a:srgbClr val="00D6E0"/>
            </a:solidFill>
            <a:miter lim="400000"/>
          </a:ln>
        </p:spPr>
        <p:txBody>
          <a:bodyPr lIns="26788" tIns="26788" rIns="26788" bIns="26788" anchor="ctr"/>
          <a:lstStyle/>
          <a:p>
            <a:pPr algn="ctr" defTabSz="308064">
              <a:defRPr sz="3200" b="0">
                <a:solidFill>
                  <a:srgbClr val="000000"/>
                </a:solidFill>
                <a:latin typeface="+mn-lt"/>
                <a:ea typeface="+mn-ea"/>
                <a:cs typeface="+mn-cs"/>
                <a:sym typeface="Helvetica Light"/>
              </a:defRPr>
            </a:pPr>
            <a:endParaRPr sz="2000"/>
          </a:p>
        </p:txBody>
      </p:sp>
      <p:sp>
        <p:nvSpPr>
          <p:cNvPr id="49" name="Shape 752">
            <a:extLst>
              <a:ext uri="{FF2B5EF4-FFF2-40B4-BE49-F238E27FC236}">
                <a16:creationId xmlns:a16="http://schemas.microsoft.com/office/drawing/2014/main" id="{4243F9F5-30AB-FF48-B0DD-F67F5ED1BD19}"/>
              </a:ext>
            </a:extLst>
          </p:cNvPr>
          <p:cNvSpPr/>
          <p:nvPr/>
        </p:nvSpPr>
        <p:spPr>
          <a:xfrm>
            <a:off x="6959946" y="2249770"/>
            <a:ext cx="1988440" cy="2328556"/>
          </a:xfrm>
          <a:prstGeom prst="rect">
            <a:avLst/>
          </a:prstGeom>
          <a:ln w="76200">
            <a:solidFill>
              <a:srgbClr val="0BCFD8"/>
            </a:solidFill>
            <a:miter lim="400000"/>
          </a:ln>
        </p:spPr>
        <p:txBody>
          <a:bodyPr lIns="26788" tIns="26788" rIns="26788" bIns="26788" anchor="ctr"/>
          <a:lstStyle/>
          <a:p>
            <a:pPr algn="ctr" defTabSz="308064">
              <a:defRPr sz="3200" b="0">
                <a:solidFill>
                  <a:srgbClr val="FFFFFF"/>
                </a:solidFill>
                <a:latin typeface="+mn-lt"/>
                <a:ea typeface="+mn-ea"/>
                <a:cs typeface="+mn-cs"/>
                <a:sym typeface="Helvetica Light"/>
              </a:defRPr>
            </a:pPr>
            <a:endParaRPr sz="2000"/>
          </a:p>
        </p:txBody>
      </p:sp>
      <p:sp>
        <p:nvSpPr>
          <p:cNvPr id="50" name="Shape 753">
            <a:extLst>
              <a:ext uri="{FF2B5EF4-FFF2-40B4-BE49-F238E27FC236}">
                <a16:creationId xmlns:a16="http://schemas.microsoft.com/office/drawing/2014/main" id="{F08DC202-42EF-004C-AE3E-5A7C3AC87173}"/>
              </a:ext>
            </a:extLst>
          </p:cNvPr>
          <p:cNvSpPr/>
          <p:nvPr/>
        </p:nvSpPr>
        <p:spPr>
          <a:xfrm>
            <a:off x="2445606" y="2249770"/>
            <a:ext cx="1988440" cy="2328556"/>
          </a:xfrm>
          <a:prstGeom prst="rect">
            <a:avLst/>
          </a:prstGeom>
          <a:ln w="76200">
            <a:solidFill>
              <a:srgbClr val="0BCFD8"/>
            </a:solidFill>
            <a:miter lim="400000"/>
          </a:ln>
        </p:spPr>
        <p:txBody>
          <a:bodyPr lIns="26788" tIns="26788" rIns="26788" bIns="26788" anchor="ctr"/>
          <a:lstStyle/>
          <a:p>
            <a:pPr algn="ctr" defTabSz="308064">
              <a:defRPr sz="3200" b="0">
                <a:solidFill>
                  <a:srgbClr val="FFFFFF"/>
                </a:solidFill>
                <a:latin typeface="+mn-lt"/>
                <a:ea typeface="+mn-ea"/>
                <a:cs typeface="+mn-cs"/>
                <a:sym typeface="Helvetica Light"/>
              </a:defRPr>
            </a:pPr>
            <a:endParaRPr sz="2000"/>
          </a:p>
        </p:txBody>
      </p:sp>
      <p:sp>
        <p:nvSpPr>
          <p:cNvPr id="51" name="Shape 754">
            <a:extLst>
              <a:ext uri="{FF2B5EF4-FFF2-40B4-BE49-F238E27FC236}">
                <a16:creationId xmlns:a16="http://schemas.microsoft.com/office/drawing/2014/main" id="{187B682F-D3E5-D049-A995-E5CA21B61236}"/>
              </a:ext>
            </a:extLst>
          </p:cNvPr>
          <p:cNvSpPr/>
          <p:nvPr/>
        </p:nvSpPr>
        <p:spPr>
          <a:xfrm>
            <a:off x="4701979" y="2249770"/>
            <a:ext cx="1988440" cy="2328556"/>
          </a:xfrm>
          <a:prstGeom prst="rect">
            <a:avLst/>
          </a:prstGeom>
          <a:ln w="76200">
            <a:solidFill>
              <a:srgbClr val="0BCFD8"/>
            </a:solidFill>
            <a:miter lim="400000"/>
          </a:ln>
        </p:spPr>
        <p:txBody>
          <a:bodyPr lIns="26788" tIns="26788" rIns="26788" bIns="26788" anchor="ctr"/>
          <a:lstStyle/>
          <a:p>
            <a:pPr algn="ctr" defTabSz="308064">
              <a:defRPr sz="3200" b="0">
                <a:solidFill>
                  <a:srgbClr val="FFFFFF"/>
                </a:solidFill>
                <a:latin typeface="+mn-lt"/>
                <a:ea typeface="+mn-ea"/>
                <a:cs typeface="+mn-cs"/>
                <a:sym typeface="Helvetica Light"/>
              </a:defRPr>
            </a:pPr>
            <a:endParaRPr sz="2000"/>
          </a:p>
        </p:txBody>
      </p:sp>
      <p:sp>
        <p:nvSpPr>
          <p:cNvPr id="52" name="Slide Number Placeholder 2">
            <a:extLst>
              <a:ext uri="{FF2B5EF4-FFF2-40B4-BE49-F238E27FC236}">
                <a16:creationId xmlns:a16="http://schemas.microsoft.com/office/drawing/2014/main" id="{C1AB792B-FD6D-8E42-989D-162AC9DC214E}"/>
              </a:ext>
            </a:extLst>
          </p:cNvPr>
          <p:cNvSpPr txBox="1">
            <a:spLocks/>
          </p:cNvSpPr>
          <p:nvPr/>
        </p:nvSpPr>
        <p:spPr>
          <a:xfrm>
            <a:off x="6858000" y="4826480"/>
            <a:ext cx="2057400" cy="1371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fld id="{A6CADBCB-90C9-40AA-B762-FAACEAF55A59}" type="slidenum">
              <a:rPr lang="en-US" smtClean="0"/>
              <a:pPr>
                <a:defRPr/>
              </a:pPr>
              <a:t>5</a:t>
            </a:fld>
            <a:endParaRPr lang="en-US" dirty="0"/>
          </a:p>
        </p:txBody>
      </p:sp>
    </p:spTree>
    <p:extLst>
      <p:ext uri="{BB962C8B-B14F-4D97-AF65-F5344CB8AC3E}">
        <p14:creationId xmlns:p14="http://schemas.microsoft.com/office/powerpoint/2010/main" val="819511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a:t>
            </a:r>
            <a:endParaRPr/>
          </a:p>
          <a:p>
            <a:pPr marL="0" lvl="0" indent="0" algn="ctr" rtl="0">
              <a:spcBef>
                <a:spcPts val="0"/>
              </a:spcBef>
              <a:spcAft>
                <a:spcPts val="0"/>
              </a:spcAft>
              <a:buNone/>
            </a:pPr>
            <a:r>
              <a:rPr lang="en"/>
              <a:t>Overview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Mean?</a:t>
            </a:r>
            <a:endParaRPr/>
          </a:p>
        </p:txBody>
      </p:sp>
      <p:sp>
        <p:nvSpPr>
          <p:cNvPr id="111" name="Google Shape;111;p17"/>
          <p:cNvSpPr txBox="1">
            <a:spLocks noGrp="1"/>
          </p:cNvSpPr>
          <p:nvPr>
            <p:ph type="body" idx="1"/>
          </p:nvPr>
        </p:nvSpPr>
        <p:spPr>
          <a:xfrm>
            <a:off x="818688" y="1621125"/>
            <a:ext cx="4116000" cy="1651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Greek for “pilot” or </a:t>
            </a:r>
            <a:endParaRPr/>
          </a:p>
          <a:p>
            <a:pPr marL="0" lvl="0" indent="0" algn="ctr" rtl="0">
              <a:spcBef>
                <a:spcPts val="600"/>
              </a:spcBef>
              <a:spcAft>
                <a:spcPts val="0"/>
              </a:spcAft>
              <a:buNone/>
            </a:pPr>
            <a:r>
              <a:rPr lang="en"/>
              <a:t>“Helmsman of a ship”</a:t>
            </a:r>
            <a:endParaRPr/>
          </a:p>
        </p:txBody>
      </p:sp>
      <p:pic>
        <p:nvPicPr>
          <p:cNvPr id="112" name="Google Shape;112;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Kubernetes?</a:t>
            </a:r>
            <a:endParaRPr dirty="0"/>
          </a:p>
        </p:txBody>
      </p:sp>
      <p:sp>
        <p:nvSpPr>
          <p:cNvPr id="120" name="Google Shape;120;p1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Project that was spun out of Google as an open source container orchestration platform.</a:t>
            </a:r>
            <a:endParaRPr sz="2400" dirty="0"/>
          </a:p>
          <a:p>
            <a:pPr marL="457200" lvl="0" indent="-381000" algn="l" rtl="0">
              <a:spcBef>
                <a:spcPts val="1000"/>
              </a:spcBef>
              <a:spcAft>
                <a:spcPts val="0"/>
              </a:spcAft>
              <a:buSzPts val="2400"/>
              <a:buChar char="●"/>
            </a:pPr>
            <a:r>
              <a:rPr lang="en" sz="2400" dirty="0"/>
              <a:t>Built from the lessons learned in the experiences of developing and running Google’s Borg and Omega.</a:t>
            </a:r>
            <a:endParaRPr sz="2400" dirty="0"/>
          </a:p>
          <a:p>
            <a:pPr marL="457200" lvl="0" indent="-381000" algn="l" rtl="0">
              <a:spcBef>
                <a:spcPts val="1000"/>
              </a:spcBef>
              <a:spcAft>
                <a:spcPts val="1000"/>
              </a:spcAft>
              <a:buSzPts val="2400"/>
              <a:buChar char="●"/>
            </a:pPr>
            <a:r>
              <a:rPr lang="en" sz="2400" dirty="0"/>
              <a:t>Designed from the ground-up as a </a:t>
            </a:r>
            <a:r>
              <a:rPr lang="en" sz="2400" b="1" dirty="0"/>
              <a:t>loosely coupled</a:t>
            </a:r>
            <a:r>
              <a:rPr lang="en" sz="2400" dirty="0"/>
              <a:t> collection of components centered around deploying, maintaining and scaling workloads.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Does Kubernetes do?</a:t>
            </a:r>
            <a:endParaRPr/>
          </a:p>
        </p:txBody>
      </p:sp>
      <p:sp>
        <p:nvSpPr>
          <p:cNvPr id="126" name="Google Shape;126;p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Known as the </a:t>
            </a:r>
            <a:r>
              <a:rPr lang="en" sz="2400" b="1"/>
              <a:t>linux kernel of distributed systems</a:t>
            </a:r>
            <a:r>
              <a:rPr lang="en" sz="2400"/>
              <a:t>.</a:t>
            </a:r>
            <a:endParaRPr sz="2400"/>
          </a:p>
          <a:p>
            <a:pPr marL="457200" lvl="0" indent="-381000" algn="l" rtl="0">
              <a:spcBef>
                <a:spcPts val="1000"/>
              </a:spcBef>
              <a:spcAft>
                <a:spcPts val="0"/>
              </a:spcAft>
              <a:buSzPts val="2400"/>
              <a:buChar char="●"/>
            </a:pPr>
            <a:r>
              <a:rPr lang="en" sz="2400" b="1"/>
              <a:t>Abstracts away the underlying hardware</a:t>
            </a:r>
            <a:r>
              <a:rPr lang="en" sz="2400"/>
              <a:t> of the nodes and provides a uniform interface for workloads to be both deployed and consume the shared pool of resources.</a:t>
            </a:r>
            <a:endParaRPr sz="2400"/>
          </a:p>
          <a:p>
            <a:pPr marL="457200" lvl="0" indent="-381000" algn="l" rtl="0">
              <a:spcBef>
                <a:spcPts val="1000"/>
              </a:spcBef>
              <a:spcAft>
                <a:spcPts val="1000"/>
              </a:spcAft>
              <a:buSzPts val="2400"/>
              <a:buChar char="●"/>
            </a:pPr>
            <a:r>
              <a:rPr lang="en" sz="2400"/>
              <a:t>Works as an engine for resolving state by converging actual and the </a:t>
            </a:r>
            <a:r>
              <a:rPr lang="en" sz="2400" b="1"/>
              <a:t>desired state</a:t>
            </a:r>
            <a:r>
              <a:rPr lang="en" sz="2400"/>
              <a:t> of the system.</a:t>
            </a:r>
            <a:endParaRPr sz="2400"/>
          </a:p>
        </p:txBody>
      </p:sp>
    </p:spTree>
  </p:cSld>
  <p:clrMapOvr>
    <a:masterClrMapping/>
  </p:clrMapOvr>
</p:sld>
</file>

<file path=ppt/theme/theme1.xml><?xml version="1.0" encoding="utf-8"?>
<a:theme xmlns:a="http://schemas.openxmlformats.org/drawingml/2006/main" name="Biz">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{A0017B36-FD57-7248-9B12-27517328220A}tf10001076</Template>
  <TotalTime>50</TotalTime>
  <Words>2768</Words>
  <Application>Microsoft Macintosh PowerPoint</Application>
  <PresentationFormat>On-screen Show (16:9)</PresentationFormat>
  <Paragraphs>275</Paragraphs>
  <Slides>29</Slides>
  <Notes>25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Overpass</vt:lpstr>
      <vt:lpstr>IBM Plex Sans ExtraLight</vt:lpstr>
      <vt:lpstr>Calibri Light</vt:lpstr>
      <vt:lpstr>Proxima Nova</vt:lpstr>
      <vt:lpstr>IBM Plex Sans</vt:lpstr>
      <vt:lpstr>Overpass SemiBold</vt:lpstr>
      <vt:lpstr>Calibri</vt:lpstr>
      <vt:lpstr>Biz</vt:lpstr>
      <vt:lpstr>Office Theme</vt:lpstr>
      <vt:lpstr>1_blk_background_2017</vt:lpstr>
      <vt:lpstr>Cloud Native Workshop  Kubernetes and OpenShift Overview</vt:lpstr>
      <vt:lpstr>PowerPoint Presentation</vt:lpstr>
      <vt:lpstr>PowerPoint Presentation</vt:lpstr>
      <vt:lpstr>PowerPoint Presentation</vt:lpstr>
      <vt:lpstr>PowerPoint Presentation</vt:lpstr>
      <vt:lpstr>Project Overview</vt:lpstr>
      <vt:lpstr>What Does “Kubernetes” Mean?</vt:lpstr>
      <vt:lpstr>What is Kubernetes?</vt:lpstr>
      <vt:lpstr>What Does Kubernetes do?</vt:lpstr>
      <vt:lpstr>What can Kubernetes do?</vt:lpstr>
      <vt:lpstr>Most Importantly...</vt:lpstr>
      <vt:lpstr>A Couple  Key Concepts...</vt:lpstr>
      <vt:lpstr>Pods</vt:lpstr>
      <vt:lpstr>Pods</vt:lpstr>
      <vt:lpstr>Services</vt:lpstr>
      <vt:lpstr>Services</vt:lpstr>
      <vt:lpstr>PowerPoint Presentation</vt:lpstr>
      <vt:lpstr>TRUSTED HOST, CONTENT, PLATFORM</vt:lpstr>
      <vt:lpstr>PowerPoint Presentation</vt:lpstr>
      <vt:lpstr>PowerPoint Presentation</vt:lpstr>
      <vt:lpstr>PowerPoint Presentation</vt:lpstr>
      <vt:lpstr>PowerPoint Presentation</vt:lpstr>
      <vt:lpstr>Operator Hub and Certified Operators </vt:lpstr>
      <vt:lpstr>PowerPoint Presentation</vt:lpstr>
      <vt:lpstr>OpenShift enables developer productivity </vt:lpstr>
      <vt:lpstr>Building next-gen applications</vt:lpstr>
      <vt:lpstr>Enabling greater developer productivity</vt:lpstr>
      <vt:lpstr>THE POWER OF THE OPENSHIFT ECOSYSTEM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Sean Sundberg</cp:lastModifiedBy>
  <cp:revision>7</cp:revision>
  <dcterms:modified xsi:type="dcterms:W3CDTF">2021-10-23T03:56:59Z</dcterms:modified>
</cp:coreProperties>
</file>